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9144000" cy="6858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669354"/>
            <a:ext cx="9144000" cy="189230"/>
          </a:xfrm>
          <a:custGeom>
            <a:avLst/>
            <a:gdLst/>
            <a:ahLst/>
            <a:cxnLst/>
            <a:rect l="l" t="t" r="r" b="b"/>
            <a:pathLst>
              <a:path w="9144000" h="189229">
                <a:moveTo>
                  <a:pt x="9144000" y="0"/>
                </a:moveTo>
                <a:lnTo>
                  <a:pt x="0" y="0"/>
                </a:lnTo>
                <a:lnTo>
                  <a:pt x="0" y="188645"/>
                </a:lnTo>
                <a:lnTo>
                  <a:pt x="9144000" y="18864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A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6575" y="250316"/>
            <a:ext cx="8270849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669354"/>
            <a:ext cx="9144000" cy="189230"/>
          </a:xfrm>
          <a:custGeom>
            <a:avLst/>
            <a:gdLst/>
            <a:ahLst/>
            <a:cxnLst/>
            <a:rect l="l" t="t" r="r" b="b"/>
            <a:pathLst>
              <a:path w="9144000" h="189229">
                <a:moveTo>
                  <a:pt x="9144000" y="0"/>
                </a:moveTo>
                <a:lnTo>
                  <a:pt x="0" y="0"/>
                </a:lnTo>
                <a:lnTo>
                  <a:pt x="0" y="188645"/>
                </a:lnTo>
                <a:lnTo>
                  <a:pt x="9144000" y="18864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A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A09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A09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82" y="5386197"/>
            <a:ext cx="1964987" cy="147180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92" y="1551609"/>
            <a:ext cx="2393696" cy="120632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71192" y="1154087"/>
            <a:ext cx="3893692" cy="551129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16855" y="3279381"/>
            <a:ext cx="124724" cy="16625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68673" y="1338808"/>
            <a:ext cx="189052" cy="25199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53229" y="3465690"/>
            <a:ext cx="124724" cy="16625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22317" y="3214357"/>
            <a:ext cx="124724" cy="166255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01490" y="2918701"/>
            <a:ext cx="124724" cy="16625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02251" y="2053437"/>
            <a:ext cx="189052" cy="25199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91353" y="2758427"/>
            <a:ext cx="124724" cy="166255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4377943" y="2873374"/>
            <a:ext cx="1811655" cy="3339465"/>
          </a:xfrm>
          <a:custGeom>
            <a:avLst/>
            <a:gdLst/>
            <a:ahLst/>
            <a:cxnLst/>
            <a:rect l="l" t="t" r="r" b="b"/>
            <a:pathLst>
              <a:path w="1811654" h="3339465">
                <a:moveTo>
                  <a:pt x="0" y="675386"/>
                </a:moveTo>
                <a:lnTo>
                  <a:pt x="1811654" y="3339376"/>
                </a:lnTo>
              </a:path>
              <a:path w="1811654" h="3339465">
                <a:moveTo>
                  <a:pt x="554354" y="653288"/>
                </a:moveTo>
                <a:lnTo>
                  <a:pt x="1811654" y="1822069"/>
                </a:lnTo>
              </a:path>
              <a:path w="1811654" h="3339465">
                <a:moveTo>
                  <a:pt x="858646" y="259207"/>
                </a:moveTo>
                <a:lnTo>
                  <a:pt x="1811654" y="0"/>
                </a:lnTo>
              </a:path>
            </a:pathLst>
          </a:custGeom>
          <a:ln w="9525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39284" y="774191"/>
            <a:ext cx="1168908" cy="1475231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4991353" y="805306"/>
            <a:ext cx="1064260" cy="1374140"/>
          </a:xfrm>
          <a:custGeom>
            <a:avLst/>
            <a:gdLst/>
            <a:ahLst/>
            <a:cxnLst/>
            <a:rect l="l" t="t" r="r" b="b"/>
            <a:pathLst>
              <a:path w="1064260" h="1374139">
                <a:moveTo>
                  <a:pt x="0" y="1374139"/>
                </a:moveTo>
                <a:lnTo>
                  <a:pt x="1064133" y="0"/>
                </a:lnTo>
              </a:path>
            </a:pathLst>
          </a:custGeom>
          <a:ln w="2540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A09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A09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02306" y="1895678"/>
            <a:ext cx="4739386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A09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5173" y="2862579"/>
            <a:ext cx="8660130" cy="3727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A09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youtu.be/Pe0uZvN75TY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4.png"/><Relationship Id="rId7" Type="http://schemas.openxmlformats.org/officeDocument/2006/relationships/image" Target="../media/image3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g"/><Relationship Id="rId11" Type="http://schemas.openxmlformats.org/officeDocument/2006/relationships/image" Target="../media/image42.jpg"/><Relationship Id="rId5" Type="http://schemas.openxmlformats.org/officeDocument/2006/relationships/image" Target="../media/image36.jpg"/><Relationship Id="rId10" Type="http://schemas.openxmlformats.org/officeDocument/2006/relationships/image" Target="../media/image41.jpg"/><Relationship Id="rId4" Type="http://schemas.openxmlformats.org/officeDocument/2006/relationships/image" Target="../media/image35.jpg"/><Relationship Id="rId9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4.jpg"/><Relationship Id="rId2" Type="http://schemas.openxmlformats.org/officeDocument/2006/relationships/hyperlink" Target="https://www.clinicaalemana.cl/centro-de-extension/charla-colegio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028" y="6052070"/>
            <a:ext cx="9117965" cy="523240"/>
          </a:xfrm>
          <a:custGeom>
            <a:avLst/>
            <a:gdLst/>
            <a:ahLst/>
            <a:cxnLst/>
            <a:rect l="l" t="t" r="r" b="b"/>
            <a:pathLst>
              <a:path w="9117965" h="523240">
                <a:moveTo>
                  <a:pt x="0" y="523214"/>
                </a:moveTo>
                <a:lnTo>
                  <a:pt x="9117971" y="523214"/>
                </a:lnTo>
              </a:path>
              <a:path w="9117965" h="523240">
                <a:moveTo>
                  <a:pt x="9117971" y="0"/>
                </a:moveTo>
                <a:lnTo>
                  <a:pt x="0" y="0"/>
                </a:lnTo>
                <a:lnTo>
                  <a:pt x="0" y="523214"/>
                </a:lnTo>
              </a:path>
            </a:pathLst>
          </a:custGeom>
          <a:ln w="9525">
            <a:solidFill>
              <a:srgbClr val="00A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4647" y="6150355"/>
            <a:ext cx="22015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270" dirty="0">
                <a:solidFill>
                  <a:srgbClr val="008080"/>
                </a:solidFill>
                <a:latin typeface="Arial"/>
                <a:cs typeface="Arial"/>
              </a:rPr>
              <a:t>CONVENIO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48001" y="6150355"/>
            <a:ext cx="27438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315" dirty="0">
                <a:solidFill>
                  <a:srgbClr val="008080"/>
                </a:solidFill>
                <a:latin typeface="Arial"/>
                <a:cs typeface="Arial"/>
              </a:rPr>
              <a:t>ACCIDENTES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21018" y="6200647"/>
            <a:ext cx="23183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9830" algn="l"/>
              </a:tabLst>
            </a:pPr>
            <a:r>
              <a:rPr sz="2400" b="1" spc="509" dirty="0">
                <a:solidFill>
                  <a:srgbClr val="008080"/>
                </a:solidFill>
                <a:latin typeface="Arial"/>
                <a:cs typeface="Arial"/>
              </a:rPr>
              <a:t>202</a:t>
            </a:r>
            <a:r>
              <a:rPr sz="2400" b="1" spc="495" dirty="0">
                <a:solidFill>
                  <a:srgbClr val="008080"/>
                </a:solidFill>
                <a:latin typeface="Arial"/>
                <a:cs typeface="Arial"/>
              </a:rPr>
              <a:t>1</a:t>
            </a:r>
            <a:r>
              <a:rPr sz="2400" b="1" dirty="0">
                <a:solidFill>
                  <a:srgbClr val="008080"/>
                </a:solidFill>
                <a:latin typeface="Arial"/>
                <a:cs typeface="Arial"/>
              </a:rPr>
              <a:t>	</a:t>
            </a:r>
            <a:r>
              <a:rPr sz="2400" b="1" spc="700" dirty="0">
                <a:solidFill>
                  <a:srgbClr val="008080"/>
                </a:solidFill>
                <a:latin typeface="Arial"/>
                <a:cs typeface="Arial"/>
              </a:rPr>
              <a:t>-</a:t>
            </a:r>
            <a:r>
              <a:rPr sz="2400" b="1" spc="505" dirty="0">
                <a:solidFill>
                  <a:srgbClr val="008080"/>
                </a:solidFill>
                <a:latin typeface="Arial"/>
                <a:cs typeface="Arial"/>
              </a:rPr>
              <a:t>20</a:t>
            </a:r>
            <a:r>
              <a:rPr sz="2400" b="1" spc="495" dirty="0">
                <a:solidFill>
                  <a:srgbClr val="008080"/>
                </a:solidFill>
                <a:latin typeface="Arial"/>
                <a:cs typeface="Arial"/>
              </a:rPr>
              <a:t>22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253756" y="0"/>
            <a:ext cx="6614159" cy="6052185"/>
            <a:chOff x="1253756" y="0"/>
            <a:chExt cx="6614159" cy="6052185"/>
          </a:xfrm>
        </p:grpSpPr>
        <p:sp>
          <p:nvSpPr>
            <p:cNvPr id="7" name="object 7"/>
            <p:cNvSpPr/>
            <p:nvPr/>
          </p:nvSpPr>
          <p:spPr>
            <a:xfrm>
              <a:off x="1597152" y="3539540"/>
              <a:ext cx="3140075" cy="609600"/>
            </a:xfrm>
            <a:custGeom>
              <a:avLst/>
              <a:gdLst/>
              <a:ahLst/>
              <a:cxnLst/>
              <a:rect l="l" t="t" r="r" b="b"/>
              <a:pathLst>
                <a:path w="3140075" h="609600">
                  <a:moveTo>
                    <a:pt x="3139567" y="0"/>
                  </a:moveTo>
                  <a:lnTo>
                    <a:pt x="0" y="0"/>
                  </a:lnTo>
                  <a:lnTo>
                    <a:pt x="0" y="609549"/>
                  </a:lnTo>
                  <a:lnTo>
                    <a:pt x="3139567" y="609549"/>
                  </a:lnTo>
                  <a:lnTo>
                    <a:pt x="3139567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3756" y="0"/>
              <a:ext cx="6613906" cy="605205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550" y="256286"/>
            <a:ext cx="5004435" cy="1008380"/>
          </a:xfrm>
          <a:custGeom>
            <a:avLst/>
            <a:gdLst/>
            <a:ahLst/>
            <a:cxnLst/>
            <a:rect l="l" t="t" r="r" b="b"/>
            <a:pathLst>
              <a:path w="5004435" h="1008380">
                <a:moveTo>
                  <a:pt x="0" y="1008380"/>
                </a:moveTo>
                <a:lnTo>
                  <a:pt x="4499851" y="1008380"/>
                </a:lnTo>
                <a:lnTo>
                  <a:pt x="4548416" y="1006071"/>
                </a:lnTo>
                <a:lnTo>
                  <a:pt x="4595674" y="999286"/>
                </a:lnTo>
                <a:lnTo>
                  <a:pt x="4641412" y="988235"/>
                </a:lnTo>
                <a:lnTo>
                  <a:pt x="4685420" y="973132"/>
                </a:lnTo>
                <a:lnTo>
                  <a:pt x="4727487" y="954187"/>
                </a:lnTo>
                <a:lnTo>
                  <a:pt x="4767402" y="931611"/>
                </a:lnTo>
                <a:lnTo>
                  <a:pt x="4804954" y="905617"/>
                </a:lnTo>
                <a:lnTo>
                  <a:pt x="4839930" y="876416"/>
                </a:lnTo>
                <a:lnTo>
                  <a:pt x="4872122" y="844219"/>
                </a:lnTo>
                <a:lnTo>
                  <a:pt x="4901316" y="809238"/>
                </a:lnTo>
                <a:lnTo>
                  <a:pt x="4927303" y="771685"/>
                </a:lnTo>
                <a:lnTo>
                  <a:pt x="4949871" y="731770"/>
                </a:lnTo>
                <a:lnTo>
                  <a:pt x="4968809" y="689707"/>
                </a:lnTo>
                <a:lnTo>
                  <a:pt x="4983907" y="645705"/>
                </a:lnTo>
                <a:lnTo>
                  <a:pt x="4994951" y="599977"/>
                </a:lnTo>
                <a:lnTo>
                  <a:pt x="5001733" y="552735"/>
                </a:lnTo>
                <a:lnTo>
                  <a:pt x="5004041" y="504190"/>
                </a:lnTo>
                <a:lnTo>
                  <a:pt x="5004041" y="0"/>
                </a:lnTo>
                <a:lnTo>
                  <a:pt x="0" y="0"/>
                </a:lnTo>
                <a:lnTo>
                  <a:pt x="0" y="1008380"/>
                </a:lnTo>
                <a:close/>
              </a:path>
            </a:pathLst>
          </a:custGeom>
          <a:ln w="25400">
            <a:solidFill>
              <a:srgbClr val="00A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45173" y="1622425"/>
          <a:ext cx="8640445" cy="4750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1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8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2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07695" marR="473709" indent="-12700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400" b="1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esc</a:t>
                      </a:r>
                      <a:r>
                        <a:rPr sz="1400" b="1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to  </a:t>
                      </a:r>
                      <a:r>
                        <a:rPr sz="14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del</a:t>
                      </a:r>
                      <a:r>
                        <a:rPr sz="1400" b="1" spc="-4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10%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1440" marR="491490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En los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diferentes</a:t>
                      </a:r>
                      <a:r>
                        <a:rPr sz="1200" spc="-3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Servicios de Clínica</a:t>
                      </a:r>
                      <a:r>
                        <a:rPr sz="1200" spc="-7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Alemana</a:t>
                      </a:r>
                      <a:r>
                        <a:rPr sz="1200" spc="-4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por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atención</a:t>
                      </a:r>
                      <a:r>
                        <a:rPr sz="1200" spc="-3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 enfermedades</a:t>
                      </a:r>
                      <a:r>
                        <a:rPr sz="1200" spc="-3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lesiones</a:t>
                      </a:r>
                      <a:r>
                        <a:rPr sz="1200" spc="-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no </a:t>
                      </a:r>
                      <a:r>
                        <a:rPr sz="1200" spc="-3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traumáticas.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2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287655" marR="281940" indent="19812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Beneficios </a:t>
                      </a: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Oftalm</a:t>
                      </a:r>
                      <a:r>
                        <a:rPr sz="1400" b="1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b="1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ógi</a:t>
                      </a:r>
                      <a:r>
                        <a:rPr sz="1400" b="1" spc="-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Examen</a:t>
                      </a:r>
                      <a:r>
                        <a:rPr sz="1200" spc="-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oftalmológico</a:t>
                      </a:r>
                      <a:r>
                        <a:rPr sz="1200" spc="-3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preventivo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para</a:t>
                      </a:r>
                      <a:r>
                        <a:rPr sz="1200" spc="-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niños</a:t>
                      </a:r>
                      <a:r>
                        <a:rPr sz="1200" spc="-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200" spc="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años,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valor</a:t>
                      </a:r>
                      <a:r>
                        <a:rPr sz="1200" spc="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preferencial.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0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476884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Beneficios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R="533400" algn="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Dentales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Consulta</a:t>
                      </a:r>
                      <a:r>
                        <a:rPr sz="1200" spc="-2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dental</a:t>
                      </a:r>
                      <a:r>
                        <a:rPr sz="1200" spc="-3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sin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costo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(incluye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examen</a:t>
                      </a:r>
                      <a:r>
                        <a:rPr sz="1200" spc="-2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diagnóstico)</a:t>
                      </a:r>
                      <a:r>
                        <a:rPr sz="1200" spc="-2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y descuento</a:t>
                      </a:r>
                      <a:r>
                        <a:rPr sz="1200" spc="-4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un</a:t>
                      </a:r>
                      <a:r>
                        <a:rPr sz="1200" spc="-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25%</a:t>
                      </a:r>
                      <a:r>
                        <a:rPr sz="1200" spc="-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radiografías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dentales</a:t>
                      </a:r>
                      <a:r>
                        <a:rPr sz="1200" spc="-3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un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10%</a:t>
                      </a:r>
                      <a:r>
                        <a:rPr sz="1200" spc="-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atenciones</a:t>
                      </a:r>
                      <a:r>
                        <a:rPr sz="1200" spc="-2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el</a:t>
                      </a:r>
                      <a:r>
                        <a:rPr sz="1200" spc="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Servicio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Odontología.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0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1018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Atención</a:t>
                      </a:r>
                      <a:r>
                        <a:rPr sz="1400" b="1" spc="-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integral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546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1400" b="1" spc="-4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Máxilo</a:t>
                      </a:r>
                      <a:r>
                        <a:rPr sz="1400" b="1" spc="-7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Facial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100%</a:t>
                      </a:r>
                      <a:r>
                        <a:rPr sz="1200" spc="-3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las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atenciones</a:t>
                      </a:r>
                      <a:r>
                        <a:rPr sz="1200" spc="-2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realizadas</a:t>
                      </a:r>
                      <a:r>
                        <a:rPr sz="1200" spc="-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el Servicio</a:t>
                      </a:r>
                      <a:r>
                        <a:rPr sz="1200" spc="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Máxilo</a:t>
                      </a:r>
                      <a:r>
                        <a:rPr sz="1200" spc="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Facial,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producto</a:t>
                      </a:r>
                      <a:r>
                        <a:rPr sz="1200" spc="-3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un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accidente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traumático,</a:t>
                      </a:r>
                      <a:r>
                        <a:rPr sz="1200" spc="-3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tales</a:t>
                      </a:r>
                      <a:r>
                        <a:rPr sz="1200" spc="-2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como</a:t>
                      </a:r>
                      <a:r>
                        <a:rPr sz="1200" spc="-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avulsiones</a:t>
                      </a:r>
                      <a:r>
                        <a:rPr sz="1200" spc="-3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dentarias,</a:t>
                      </a:r>
                      <a:r>
                        <a:rPr sz="1200" spc="-3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trauma</a:t>
                      </a:r>
                      <a:r>
                        <a:rPr sz="1200" spc="-3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facial</a:t>
                      </a:r>
                      <a:r>
                        <a:rPr sz="1200" spc="-3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cirugías</a:t>
                      </a:r>
                      <a:r>
                        <a:rPr sz="1200" spc="2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Máxilo</a:t>
                      </a:r>
                      <a:r>
                        <a:rPr sz="1200" spc="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Facial.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0" y="6669354"/>
            <a:ext cx="9144000" cy="189230"/>
          </a:xfrm>
          <a:custGeom>
            <a:avLst/>
            <a:gdLst/>
            <a:ahLst/>
            <a:cxnLst/>
            <a:rect l="l" t="t" r="r" b="b"/>
            <a:pathLst>
              <a:path w="9144000" h="189229">
                <a:moveTo>
                  <a:pt x="9144000" y="0"/>
                </a:moveTo>
                <a:lnTo>
                  <a:pt x="0" y="0"/>
                </a:lnTo>
                <a:lnTo>
                  <a:pt x="0" y="188645"/>
                </a:lnTo>
                <a:lnTo>
                  <a:pt x="9144000" y="18864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A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3715" y="374091"/>
            <a:ext cx="45085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Beneficios</a:t>
            </a:r>
            <a:r>
              <a:rPr sz="2400" spc="-30" dirty="0"/>
              <a:t> </a:t>
            </a:r>
            <a:r>
              <a:rPr sz="2400" dirty="0"/>
              <a:t>adicionales</a:t>
            </a:r>
            <a:r>
              <a:rPr sz="2400" spc="-55" dirty="0"/>
              <a:t> </a:t>
            </a:r>
            <a:r>
              <a:rPr sz="2400" dirty="0"/>
              <a:t>para</a:t>
            </a:r>
            <a:endParaRPr sz="24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/>
              <a:t>todos los</a:t>
            </a:r>
            <a:r>
              <a:rPr sz="2400" spc="-15" dirty="0"/>
              <a:t> </a:t>
            </a:r>
            <a:r>
              <a:rPr sz="2400" dirty="0"/>
              <a:t>afiliados</a:t>
            </a:r>
            <a:r>
              <a:rPr sz="2400" spc="-40" dirty="0"/>
              <a:t> </a:t>
            </a:r>
            <a:r>
              <a:rPr sz="2400" spc="-5" dirty="0"/>
              <a:t>al Convenio</a:t>
            </a:r>
            <a:endParaRPr sz="240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1846" y="261937"/>
            <a:ext cx="1271158" cy="4985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3301" y="0"/>
            <a:ext cx="8856980" cy="6858000"/>
            <a:chOff x="153301" y="0"/>
            <a:chExt cx="885698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92415" y="5738240"/>
              <a:ext cx="595604" cy="19095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24240" y="5742343"/>
              <a:ext cx="481291" cy="18276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3301" y="0"/>
              <a:ext cx="8856980" cy="685799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40511" y="6350469"/>
              <a:ext cx="7754620" cy="372110"/>
            </a:xfrm>
            <a:custGeom>
              <a:avLst/>
              <a:gdLst/>
              <a:ahLst/>
              <a:cxnLst/>
              <a:rect l="l" t="t" r="r" b="b"/>
              <a:pathLst>
                <a:path w="7754620" h="372109">
                  <a:moveTo>
                    <a:pt x="7754111" y="0"/>
                  </a:moveTo>
                  <a:lnTo>
                    <a:pt x="0" y="0"/>
                  </a:lnTo>
                  <a:lnTo>
                    <a:pt x="0" y="371856"/>
                  </a:lnTo>
                  <a:lnTo>
                    <a:pt x="7754111" y="371856"/>
                  </a:lnTo>
                  <a:lnTo>
                    <a:pt x="7754111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27989" y="6324091"/>
            <a:ext cx="77774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2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spc="-10" dirty="0">
                <a:solidFill>
                  <a:srgbClr val="FFFFFF"/>
                </a:solidFill>
                <a:latin typeface="Arial"/>
                <a:cs typeface="Arial"/>
              </a:rPr>
              <a:t>partir</a:t>
            </a:r>
            <a:r>
              <a:rPr sz="2400" b="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spc="-11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400" b="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spc="-95" dirty="0">
                <a:solidFill>
                  <a:srgbClr val="FFFFFF"/>
                </a:solidFill>
                <a:latin typeface="Arial"/>
                <a:cs typeface="Arial"/>
              </a:rPr>
              <a:t>Marzo</a:t>
            </a:r>
            <a:r>
              <a:rPr sz="2400" b="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spc="-125" dirty="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r>
              <a:rPr sz="2400" b="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spc="-170" dirty="0">
                <a:solidFill>
                  <a:srgbClr val="FFFFFF"/>
                </a:solidFill>
                <a:latin typeface="Arial"/>
                <a:cs typeface="Arial"/>
              </a:rPr>
              <a:t>ya</a:t>
            </a:r>
            <a:r>
              <a:rPr sz="2400" b="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spc="-135" dirty="0">
                <a:solidFill>
                  <a:srgbClr val="FFFFFF"/>
                </a:solidFill>
                <a:latin typeface="Arial"/>
                <a:cs typeface="Arial"/>
              </a:rPr>
              <a:t>estamos</a:t>
            </a:r>
            <a:r>
              <a:rPr sz="2400" b="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spc="-11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400" b="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spc="-105" dirty="0">
                <a:solidFill>
                  <a:srgbClr val="FFFFFF"/>
                </a:solidFill>
                <a:latin typeface="Arial"/>
                <a:cs typeface="Arial"/>
              </a:rPr>
              <a:t>Centro</a:t>
            </a:r>
            <a:r>
              <a:rPr sz="2400" b="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spc="-70" dirty="0">
                <a:solidFill>
                  <a:srgbClr val="FFFFFF"/>
                </a:solidFill>
                <a:latin typeface="Arial"/>
                <a:cs typeface="Arial"/>
              </a:rPr>
              <a:t>Médico</a:t>
            </a:r>
            <a:r>
              <a:rPr sz="2400" b="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spc="-125" dirty="0">
                <a:solidFill>
                  <a:srgbClr val="FFFFFF"/>
                </a:solidFill>
                <a:latin typeface="Arial"/>
                <a:cs typeface="Arial"/>
              </a:rPr>
              <a:t>Chicureo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394572" y="6350469"/>
            <a:ext cx="68580" cy="372110"/>
          </a:xfrm>
          <a:custGeom>
            <a:avLst/>
            <a:gdLst/>
            <a:ahLst/>
            <a:cxnLst/>
            <a:rect l="l" t="t" r="r" b="b"/>
            <a:pathLst>
              <a:path w="68579" h="372109">
                <a:moveTo>
                  <a:pt x="68579" y="0"/>
                </a:moveTo>
                <a:lnTo>
                  <a:pt x="0" y="0"/>
                </a:lnTo>
                <a:lnTo>
                  <a:pt x="0" y="371856"/>
                </a:lnTo>
                <a:lnTo>
                  <a:pt x="68579" y="371856"/>
                </a:lnTo>
                <a:lnTo>
                  <a:pt x="68579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00" y="1508887"/>
            <a:ext cx="798068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7E7E7E"/>
                </a:solidFill>
                <a:latin typeface="Arial"/>
                <a:cs typeface="Arial"/>
              </a:rPr>
              <a:t>Cuenta con un amplio espacio con Atención 24 Horas, Consultas </a:t>
            </a:r>
            <a:r>
              <a:rPr sz="2000" spc="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7E7E7E"/>
                </a:solidFill>
                <a:latin typeface="Arial"/>
                <a:cs typeface="Arial"/>
              </a:rPr>
              <a:t>Médicas</a:t>
            </a:r>
            <a:r>
              <a:rPr sz="20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7E7E7E"/>
                </a:solidFill>
                <a:latin typeface="Arial"/>
                <a:cs typeface="Arial"/>
              </a:rPr>
              <a:t>Pediátricas</a:t>
            </a:r>
            <a:r>
              <a:rPr sz="2000" spc="-1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7E7E7E"/>
                </a:solidFill>
                <a:latin typeface="Arial"/>
                <a:cs typeface="Arial"/>
              </a:rPr>
              <a:t>y</a:t>
            </a:r>
            <a:r>
              <a:rPr sz="2000" spc="-12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7E7E7E"/>
                </a:solidFill>
                <a:latin typeface="Arial"/>
                <a:cs typeface="Arial"/>
              </a:rPr>
              <a:t>Adultos,</a:t>
            </a:r>
            <a:r>
              <a:rPr sz="2000" spc="-15" dirty="0">
                <a:solidFill>
                  <a:srgbClr val="7E7E7E"/>
                </a:solidFill>
                <a:latin typeface="Arial"/>
                <a:cs typeface="Arial"/>
              </a:rPr>
              <a:t> Vacunatorio,</a:t>
            </a:r>
            <a:r>
              <a:rPr sz="2000" spc="-3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7E7E7E"/>
                </a:solidFill>
                <a:latin typeface="Arial"/>
                <a:cs typeface="Arial"/>
              </a:rPr>
              <a:t>Laboratorio,</a:t>
            </a:r>
            <a:r>
              <a:rPr sz="2000" spc="-4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7E7E7E"/>
                </a:solidFill>
                <a:latin typeface="Arial"/>
                <a:cs typeface="Arial"/>
              </a:rPr>
              <a:t>Kinesiterapia, </a:t>
            </a:r>
            <a:r>
              <a:rPr sz="2000" spc="-54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7E7E7E"/>
                </a:solidFill>
                <a:latin typeface="Arial"/>
                <a:cs typeface="Arial"/>
              </a:rPr>
              <a:t>Imágenes</a:t>
            </a:r>
            <a:r>
              <a:rPr sz="2000" spc="-4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7E7E7E"/>
                </a:solidFill>
                <a:latin typeface="Arial"/>
                <a:cs typeface="Arial"/>
              </a:rPr>
              <a:t>y</a:t>
            </a:r>
            <a:r>
              <a:rPr sz="2000" spc="-1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7E7E7E"/>
                </a:solidFill>
                <a:latin typeface="Arial"/>
                <a:cs typeface="Arial"/>
              </a:rPr>
              <a:t>Exámenes</a:t>
            </a:r>
            <a:r>
              <a:rPr sz="2000" spc="-1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7E7E7E"/>
                </a:solidFill>
                <a:latin typeface="Arial"/>
                <a:cs typeface="Arial"/>
              </a:rPr>
              <a:t>de</a:t>
            </a:r>
            <a:r>
              <a:rPr sz="2000" spc="-1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7E7E7E"/>
                </a:solidFill>
                <a:latin typeface="Arial"/>
                <a:cs typeface="Arial"/>
              </a:rPr>
              <a:t>Diagnóstico.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0598" y="351574"/>
            <a:ext cx="947428" cy="67547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51523" y="160146"/>
            <a:ext cx="5508625" cy="892175"/>
          </a:xfrm>
          <a:custGeom>
            <a:avLst/>
            <a:gdLst/>
            <a:ahLst/>
            <a:cxnLst/>
            <a:rect l="l" t="t" r="r" b="b"/>
            <a:pathLst>
              <a:path w="5508625" h="892175">
                <a:moveTo>
                  <a:pt x="0" y="891793"/>
                </a:moveTo>
                <a:lnTo>
                  <a:pt x="5062283" y="891793"/>
                </a:lnTo>
                <a:lnTo>
                  <a:pt x="5110865" y="889177"/>
                </a:lnTo>
                <a:lnTo>
                  <a:pt x="5157929" y="881509"/>
                </a:lnTo>
                <a:lnTo>
                  <a:pt x="5203204" y="869060"/>
                </a:lnTo>
                <a:lnTo>
                  <a:pt x="5246418" y="852105"/>
                </a:lnTo>
                <a:lnTo>
                  <a:pt x="5287299" y="830913"/>
                </a:lnTo>
                <a:lnTo>
                  <a:pt x="5325575" y="805759"/>
                </a:lnTo>
                <a:lnTo>
                  <a:pt x="5360976" y="776912"/>
                </a:lnTo>
                <a:lnTo>
                  <a:pt x="5393229" y="744647"/>
                </a:lnTo>
                <a:lnTo>
                  <a:pt x="5422063" y="709234"/>
                </a:lnTo>
                <a:lnTo>
                  <a:pt x="5447206" y="670945"/>
                </a:lnTo>
                <a:lnTo>
                  <a:pt x="5468387" y="630054"/>
                </a:lnTo>
                <a:lnTo>
                  <a:pt x="5485333" y="586831"/>
                </a:lnTo>
                <a:lnTo>
                  <a:pt x="5497774" y="541549"/>
                </a:lnTo>
                <a:lnTo>
                  <a:pt x="5505438" y="494480"/>
                </a:lnTo>
                <a:lnTo>
                  <a:pt x="5508053" y="445897"/>
                </a:lnTo>
                <a:lnTo>
                  <a:pt x="5508053" y="0"/>
                </a:lnTo>
                <a:lnTo>
                  <a:pt x="0" y="0"/>
                </a:lnTo>
                <a:lnTo>
                  <a:pt x="0" y="891793"/>
                </a:lnTo>
                <a:close/>
              </a:path>
            </a:pathLst>
          </a:custGeom>
          <a:ln w="25400">
            <a:solidFill>
              <a:srgbClr val="00A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6575" y="250316"/>
            <a:ext cx="45104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141470" algn="l"/>
              </a:tabLst>
            </a:pPr>
            <a:r>
              <a:rPr sz="2400" b="1" spc="-5" dirty="0">
                <a:solidFill>
                  <a:srgbClr val="00A09C"/>
                </a:solidFill>
                <a:latin typeface="Arial"/>
                <a:cs typeface="Arial"/>
              </a:rPr>
              <a:t>C</a:t>
            </a:r>
            <a:r>
              <a:rPr sz="2400" b="1" spc="-15" dirty="0">
                <a:solidFill>
                  <a:srgbClr val="00A09C"/>
                </a:solidFill>
                <a:latin typeface="Arial"/>
                <a:cs typeface="Arial"/>
              </a:rPr>
              <a:t>e</a:t>
            </a:r>
            <a:r>
              <a:rPr sz="2400" b="1" spc="-5" dirty="0">
                <a:solidFill>
                  <a:srgbClr val="00A09C"/>
                </a:solidFill>
                <a:latin typeface="Arial"/>
                <a:cs typeface="Arial"/>
              </a:rPr>
              <a:t>ntro</a:t>
            </a:r>
            <a:r>
              <a:rPr sz="2400" b="1" dirty="0">
                <a:solidFill>
                  <a:srgbClr val="00A09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A09C"/>
                </a:solidFill>
                <a:latin typeface="Arial"/>
                <a:cs typeface="Arial"/>
              </a:rPr>
              <a:t>Médico </a:t>
            </a:r>
            <a:r>
              <a:rPr sz="2400" b="1" spc="-15" dirty="0">
                <a:solidFill>
                  <a:srgbClr val="00A09C"/>
                </a:solidFill>
                <a:latin typeface="Arial"/>
                <a:cs typeface="Arial"/>
              </a:rPr>
              <a:t>d</a:t>
            </a:r>
            <a:r>
              <a:rPr sz="2400" b="1" spc="-5" dirty="0">
                <a:solidFill>
                  <a:srgbClr val="00A09C"/>
                </a:solidFill>
                <a:latin typeface="Arial"/>
                <a:cs typeface="Arial"/>
              </a:rPr>
              <a:t>e</a:t>
            </a:r>
            <a:r>
              <a:rPr sz="2400" b="1" spc="-10" dirty="0">
                <a:solidFill>
                  <a:srgbClr val="00A09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A09C"/>
                </a:solidFill>
                <a:latin typeface="Arial"/>
                <a:cs typeface="Arial"/>
              </a:rPr>
              <a:t>C</a:t>
            </a:r>
            <a:r>
              <a:rPr sz="2400" b="1" spc="-15" dirty="0">
                <a:solidFill>
                  <a:srgbClr val="00A09C"/>
                </a:solidFill>
                <a:latin typeface="Arial"/>
                <a:cs typeface="Arial"/>
              </a:rPr>
              <a:t>h</a:t>
            </a:r>
            <a:r>
              <a:rPr sz="2400" b="1" spc="-5" dirty="0">
                <a:solidFill>
                  <a:srgbClr val="00A09C"/>
                </a:solidFill>
                <a:latin typeface="Arial"/>
                <a:cs typeface="Arial"/>
              </a:rPr>
              <a:t>icureo</a:t>
            </a:r>
            <a:r>
              <a:rPr sz="2400" b="1" dirty="0">
                <a:solidFill>
                  <a:srgbClr val="00A09C"/>
                </a:solidFill>
                <a:latin typeface="Arial"/>
                <a:cs typeface="Arial"/>
              </a:rPr>
              <a:t>	</a:t>
            </a:r>
            <a:r>
              <a:rPr sz="2400" b="1" spc="-5" dirty="0">
                <a:solidFill>
                  <a:srgbClr val="00A09C"/>
                </a:solidFill>
                <a:latin typeface="Arial"/>
                <a:cs typeface="Arial"/>
              </a:rPr>
              <a:t>de  Clínica</a:t>
            </a:r>
            <a:r>
              <a:rPr sz="2400" b="1" spc="-114" dirty="0">
                <a:solidFill>
                  <a:srgbClr val="00A09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A09C"/>
                </a:solidFill>
                <a:latin typeface="Arial"/>
                <a:cs typeface="Arial"/>
              </a:rPr>
              <a:t>Alemana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2365" y="2643123"/>
            <a:ext cx="2154929" cy="189979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70427" y="2643123"/>
            <a:ext cx="2351310" cy="189979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52134" y="2631439"/>
            <a:ext cx="2312765" cy="189979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1895" y="4636922"/>
            <a:ext cx="2055732" cy="189979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99129" y="4632096"/>
            <a:ext cx="4725777" cy="190461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2947" y="268236"/>
            <a:ext cx="666864" cy="612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7188" y="135382"/>
            <a:ext cx="5614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88180" algn="l"/>
              </a:tabLst>
            </a:pPr>
            <a:r>
              <a:rPr sz="2400" spc="-265" dirty="0">
                <a:solidFill>
                  <a:srgbClr val="009999"/>
                </a:solidFill>
              </a:rPr>
              <a:t>Ce</a:t>
            </a:r>
            <a:r>
              <a:rPr sz="2400" spc="-275" dirty="0">
                <a:solidFill>
                  <a:srgbClr val="009999"/>
                </a:solidFill>
              </a:rPr>
              <a:t>n</a:t>
            </a:r>
            <a:r>
              <a:rPr sz="2400" spc="-25" dirty="0">
                <a:solidFill>
                  <a:srgbClr val="009999"/>
                </a:solidFill>
              </a:rPr>
              <a:t>t</a:t>
            </a:r>
            <a:r>
              <a:rPr sz="2400" spc="-60" dirty="0">
                <a:solidFill>
                  <a:srgbClr val="009999"/>
                </a:solidFill>
              </a:rPr>
              <a:t>r</a:t>
            </a:r>
            <a:r>
              <a:rPr sz="2400" spc="-180" dirty="0">
                <a:solidFill>
                  <a:srgbClr val="009999"/>
                </a:solidFill>
              </a:rPr>
              <a:t>o</a:t>
            </a:r>
            <a:r>
              <a:rPr sz="2400" spc="-125" dirty="0">
                <a:solidFill>
                  <a:srgbClr val="009999"/>
                </a:solidFill>
              </a:rPr>
              <a:t> </a:t>
            </a:r>
            <a:r>
              <a:rPr sz="2400" spc="-25" dirty="0">
                <a:solidFill>
                  <a:srgbClr val="009999"/>
                </a:solidFill>
              </a:rPr>
              <a:t>M</a:t>
            </a:r>
            <a:r>
              <a:rPr sz="2400" spc="-10" dirty="0">
                <a:solidFill>
                  <a:srgbClr val="009999"/>
                </a:solidFill>
              </a:rPr>
              <a:t>é</a:t>
            </a:r>
            <a:r>
              <a:rPr sz="2400" spc="-180" dirty="0">
                <a:solidFill>
                  <a:srgbClr val="009999"/>
                </a:solidFill>
              </a:rPr>
              <a:t>d</a:t>
            </a:r>
            <a:r>
              <a:rPr sz="2400" spc="-90" dirty="0">
                <a:solidFill>
                  <a:srgbClr val="009999"/>
                </a:solidFill>
              </a:rPr>
              <a:t>i</a:t>
            </a:r>
            <a:r>
              <a:rPr sz="2400" spc="-345" dirty="0">
                <a:solidFill>
                  <a:srgbClr val="009999"/>
                </a:solidFill>
              </a:rPr>
              <a:t>c</a:t>
            </a:r>
            <a:r>
              <a:rPr sz="2400" spc="-180" dirty="0">
                <a:solidFill>
                  <a:srgbClr val="009999"/>
                </a:solidFill>
              </a:rPr>
              <a:t>o</a:t>
            </a:r>
            <a:r>
              <a:rPr sz="2400" spc="-135" dirty="0">
                <a:solidFill>
                  <a:srgbClr val="009999"/>
                </a:solidFill>
              </a:rPr>
              <a:t> </a:t>
            </a:r>
            <a:r>
              <a:rPr sz="2400" spc="-185" dirty="0">
                <a:solidFill>
                  <a:srgbClr val="009999"/>
                </a:solidFill>
              </a:rPr>
              <a:t>Clí</a:t>
            </a:r>
            <a:r>
              <a:rPr sz="2400" spc="-270" dirty="0">
                <a:solidFill>
                  <a:srgbClr val="009999"/>
                </a:solidFill>
              </a:rPr>
              <a:t>n</a:t>
            </a:r>
            <a:r>
              <a:rPr sz="2400" spc="-140" dirty="0">
                <a:solidFill>
                  <a:srgbClr val="009999"/>
                </a:solidFill>
              </a:rPr>
              <a:t>i</a:t>
            </a:r>
            <a:r>
              <a:rPr sz="2400" spc="-285" dirty="0">
                <a:solidFill>
                  <a:srgbClr val="009999"/>
                </a:solidFill>
              </a:rPr>
              <a:t>c</a:t>
            </a:r>
            <a:r>
              <a:rPr sz="2400" spc="-150" dirty="0">
                <a:solidFill>
                  <a:srgbClr val="009999"/>
                </a:solidFill>
              </a:rPr>
              <a:t>a</a:t>
            </a:r>
            <a:r>
              <a:rPr sz="2400" spc="-135" dirty="0">
                <a:solidFill>
                  <a:srgbClr val="009999"/>
                </a:solidFill>
              </a:rPr>
              <a:t> </a:t>
            </a:r>
            <a:r>
              <a:rPr sz="2400" spc="-165" dirty="0">
                <a:solidFill>
                  <a:srgbClr val="009999"/>
                </a:solidFill>
              </a:rPr>
              <a:t>Alemana</a:t>
            </a:r>
            <a:r>
              <a:rPr sz="2400" spc="-140" dirty="0">
                <a:solidFill>
                  <a:srgbClr val="009999"/>
                </a:solidFill>
              </a:rPr>
              <a:t> </a:t>
            </a:r>
            <a:r>
              <a:rPr sz="2400" spc="-155" dirty="0">
                <a:solidFill>
                  <a:srgbClr val="009999"/>
                </a:solidFill>
              </a:rPr>
              <a:t>de</a:t>
            </a:r>
            <a:r>
              <a:rPr sz="2400" dirty="0">
                <a:solidFill>
                  <a:srgbClr val="009999"/>
                </a:solidFill>
              </a:rPr>
              <a:t>	</a:t>
            </a:r>
            <a:r>
              <a:rPr sz="2400" spc="-235" dirty="0">
                <a:solidFill>
                  <a:srgbClr val="009999"/>
                </a:solidFill>
              </a:rPr>
              <a:t>Chicu</a:t>
            </a:r>
            <a:r>
              <a:rPr sz="2400" spc="-195" dirty="0">
                <a:solidFill>
                  <a:srgbClr val="009999"/>
                </a:solidFill>
              </a:rPr>
              <a:t>r</a:t>
            </a:r>
            <a:r>
              <a:rPr sz="2400" spc="-160" dirty="0">
                <a:solidFill>
                  <a:srgbClr val="009999"/>
                </a:solidFill>
              </a:rPr>
              <a:t>eo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865" y="1615437"/>
            <a:ext cx="2380490" cy="498957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46303" y="1632965"/>
            <a:ext cx="20688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0" dirty="0">
                <a:solidFill>
                  <a:srgbClr val="009999"/>
                </a:solidFill>
                <a:latin typeface="Arial"/>
                <a:cs typeface="Arial"/>
              </a:rPr>
              <a:t>12</a:t>
            </a:r>
            <a:r>
              <a:rPr sz="1800" b="1" spc="-9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800" b="1" spc="-240" dirty="0">
                <a:solidFill>
                  <a:srgbClr val="009999"/>
                </a:solidFill>
                <a:latin typeface="Arial"/>
                <a:cs typeface="Arial"/>
              </a:rPr>
              <a:t>Con</a:t>
            </a:r>
            <a:r>
              <a:rPr sz="1800" b="1" spc="-200" dirty="0">
                <a:solidFill>
                  <a:srgbClr val="009999"/>
                </a:solidFill>
                <a:latin typeface="Arial"/>
                <a:cs typeface="Arial"/>
              </a:rPr>
              <a:t>s</a:t>
            </a:r>
            <a:r>
              <a:rPr sz="1800" b="1" spc="-135" dirty="0">
                <a:solidFill>
                  <a:srgbClr val="009999"/>
                </a:solidFill>
                <a:latin typeface="Arial"/>
                <a:cs typeface="Arial"/>
              </a:rPr>
              <a:t>u</a:t>
            </a:r>
            <a:r>
              <a:rPr sz="1800" b="1" spc="-20" dirty="0">
                <a:solidFill>
                  <a:srgbClr val="009999"/>
                </a:solidFill>
                <a:latin typeface="Arial"/>
                <a:cs typeface="Arial"/>
              </a:rPr>
              <a:t>l</a:t>
            </a:r>
            <a:r>
              <a:rPr sz="1800" b="1" spc="-35" dirty="0">
                <a:solidFill>
                  <a:srgbClr val="009999"/>
                </a:solidFill>
                <a:latin typeface="Arial"/>
                <a:cs typeface="Arial"/>
              </a:rPr>
              <a:t>t</a:t>
            </a:r>
            <a:r>
              <a:rPr sz="1800" b="1" spc="-200" dirty="0">
                <a:solidFill>
                  <a:srgbClr val="009999"/>
                </a:solidFill>
                <a:latin typeface="Arial"/>
                <a:cs typeface="Arial"/>
              </a:rPr>
              <a:t>as</a:t>
            </a:r>
            <a:r>
              <a:rPr sz="1800" b="1" spc="-14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800" b="1" spc="-55" dirty="0">
                <a:solidFill>
                  <a:srgbClr val="009999"/>
                </a:solidFill>
                <a:latin typeface="Arial"/>
                <a:cs typeface="Arial"/>
              </a:rPr>
              <a:t>Mé</a:t>
            </a:r>
            <a:r>
              <a:rPr sz="1800" b="1" spc="-45" dirty="0">
                <a:solidFill>
                  <a:srgbClr val="009999"/>
                </a:solidFill>
                <a:latin typeface="Arial"/>
                <a:cs typeface="Arial"/>
              </a:rPr>
              <a:t>d</a:t>
            </a:r>
            <a:r>
              <a:rPr sz="1800" b="1" spc="-105" dirty="0">
                <a:solidFill>
                  <a:srgbClr val="009999"/>
                </a:solidFill>
                <a:latin typeface="Arial"/>
                <a:cs typeface="Arial"/>
              </a:rPr>
              <a:t>i</a:t>
            </a:r>
            <a:r>
              <a:rPr sz="1800" b="1" spc="-215" dirty="0">
                <a:solidFill>
                  <a:srgbClr val="009999"/>
                </a:solidFill>
                <a:latin typeface="Arial"/>
                <a:cs typeface="Arial"/>
              </a:rPr>
              <a:t>c</a:t>
            </a:r>
            <a:r>
              <a:rPr sz="1800" b="1" spc="-200" dirty="0">
                <a:solidFill>
                  <a:srgbClr val="009999"/>
                </a:solidFill>
                <a:latin typeface="Arial"/>
                <a:cs typeface="Arial"/>
              </a:rPr>
              <a:t>as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90" dirty="0">
                <a:solidFill>
                  <a:srgbClr val="009999"/>
                </a:solidFill>
                <a:latin typeface="Arial"/>
                <a:cs typeface="Arial"/>
              </a:rPr>
              <a:t>3</a:t>
            </a:r>
            <a:r>
              <a:rPr sz="1800" b="1" spc="-9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800" b="1" spc="-170" dirty="0">
                <a:solidFill>
                  <a:srgbClr val="009999"/>
                </a:solidFill>
                <a:latin typeface="Arial"/>
                <a:cs typeface="Arial"/>
              </a:rPr>
              <a:t>salas</a:t>
            </a:r>
            <a:r>
              <a:rPr sz="1800" b="1" spc="-11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800" b="1" spc="-114" dirty="0">
                <a:solidFill>
                  <a:srgbClr val="009999"/>
                </a:solidFill>
                <a:latin typeface="Arial"/>
                <a:cs typeface="Arial"/>
              </a:rPr>
              <a:t>de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130" dirty="0">
                <a:solidFill>
                  <a:srgbClr val="009999"/>
                </a:solidFill>
                <a:latin typeface="Arial"/>
                <a:cs typeface="Arial"/>
              </a:rPr>
              <a:t>procedimientos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6303" y="2730500"/>
            <a:ext cx="1466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5" dirty="0">
                <a:solidFill>
                  <a:srgbClr val="009999"/>
                </a:solidFill>
                <a:latin typeface="Arial"/>
                <a:cs typeface="Arial"/>
              </a:rPr>
              <a:t>Especialidades: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6303" y="3004820"/>
            <a:ext cx="2190115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85" dirty="0">
                <a:solidFill>
                  <a:srgbClr val="404040"/>
                </a:solidFill>
                <a:latin typeface="Arial"/>
                <a:cs typeface="Arial"/>
              </a:rPr>
              <a:t>Pediatría</a:t>
            </a:r>
            <a:endParaRPr sz="1800">
              <a:latin typeface="Arial"/>
              <a:cs typeface="Arial"/>
            </a:endParaRPr>
          </a:p>
          <a:p>
            <a:pPr marL="299085" marR="7874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60" dirty="0">
                <a:solidFill>
                  <a:srgbClr val="404040"/>
                </a:solidFill>
                <a:latin typeface="Arial"/>
                <a:cs typeface="Arial"/>
              </a:rPr>
              <a:t>Medicina </a:t>
            </a:r>
            <a:r>
              <a:rPr sz="1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404040"/>
                </a:solidFill>
                <a:latin typeface="Arial"/>
                <a:cs typeface="Arial"/>
              </a:rPr>
              <a:t>Interna/Cardiología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110" dirty="0">
                <a:solidFill>
                  <a:srgbClr val="404040"/>
                </a:solidFill>
                <a:latin typeface="Arial"/>
                <a:cs typeface="Arial"/>
              </a:rPr>
              <a:t>Cirugía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80" dirty="0">
                <a:solidFill>
                  <a:srgbClr val="404040"/>
                </a:solidFill>
                <a:latin typeface="Arial"/>
                <a:cs typeface="Arial"/>
              </a:rPr>
              <a:t>Dermatología</a:t>
            </a:r>
            <a:endParaRPr sz="1800">
              <a:latin typeface="Arial"/>
              <a:cs typeface="Arial"/>
            </a:endParaRPr>
          </a:p>
          <a:p>
            <a:pPr marL="299085" marR="410209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90" dirty="0">
                <a:solidFill>
                  <a:srgbClr val="404040"/>
                </a:solidFill>
                <a:latin typeface="Arial"/>
                <a:cs typeface="Arial"/>
              </a:rPr>
              <a:t>Traumatología </a:t>
            </a:r>
            <a:r>
              <a:rPr sz="1800" spc="-85" dirty="0">
                <a:solidFill>
                  <a:srgbClr val="404040"/>
                </a:solidFill>
                <a:latin typeface="Arial"/>
                <a:cs typeface="Arial"/>
              </a:rPr>
              <a:t> ad</a:t>
            </a:r>
            <a:r>
              <a:rPr sz="1800" spc="-80" dirty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85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-14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-120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195" dirty="0">
                <a:solidFill>
                  <a:srgbClr val="404040"/>
                </a:solidFill>
                <a:latin typeface="Arial"/>
                <a:cs typeface="Arial"/>
              </a:rPr>
              <a:t>/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-70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800" spc="-1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-110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6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4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100" dirty="0">
                <a:solidFill>
                  <a:srgbClr val="404040"/>
                </a:solidFill>
                <a:latin typeface="Arial"/>
                <a:cs typeface="Arial"/>
              </a:rPr>
              <a:t>Ginecología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70" dirty="0">
                <a:solidFill>
                  <a:srgbClr val="404040"/>
                </a:solidFill>
                <a:latin typeface="Arial"/>
                <a:cs typeface="Arial"/>
              </a:rPr>
              <a:t>Oftalmología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254" dirty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800" spc="-9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-85" dirty="0">
                <a:solidFill>
                  <a:srgbClr val="404040"/>
                </a:solidFill>
                <a:latin typeface="Arial"/>
                <a:cs typeface="Arial"/>
              </a:rPr>
              <a:t>rugía </a:t>
            </a:r>
            <a:r>
              <a:rPr sz="1800" spc="-80" dirty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1800" spc="-75" dirty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-90" dirty="0">
                <a:solidFill>
                  <a:srgbClr val="404040"/>
                </a:solidFill>
                <a:latin typeface="Arial"/>
                <a:cs typeface="Arial"/>
              </a:rPr>
              <a:t>ógi</a:t>
            </a:r>
            <a:r>
              <a:rPr sz="1800" spc="-120" dirty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800" spc="-14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85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-5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or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-50" dirty="0">
                <a:solidFill>
                  <a:srgbClr val="404040"/>
                </a:solidFill>
                <a:latin typeface="Arial"/>
                <a:cs typeface="Arial"/>
              </a:rPr>
              <a:t>nola</a:t>
            </a:r>
            <a:r>
              <a:rPr sz="1800" spc="-45" dirty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-95" dirty="0">
                <a:solidFill>
                  <a:srgbClr val="404040"/>
                </a:solidFill>
                <a:latin typeface="Arial"/>
                <a:cs typeface="Arial"/>
              </a:rPr>
              <a:t>ng</a:t>
            </a:r>
            <a:r>
              <a:rPr sz="1800" spc="-10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-100" dirty="0">
                <a:solidFill>
                  <a:srgbClr val="404040"/>
                </a:solidFill>
                <a:latin typeface="Arial"/>
                <a:cs typeface="Arial"/>
              </a:rPr>
              <a:t>ogía  </a:t>
            </a:r>
            <a:r>
              <a:rPr sz="1800" spc="-90" dirty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18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ot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800" spc="-170" dirty="0">
                <a:solidFill>
                  <a:srgbClr val="404040"/>
                </a:solidFill>
                <a:latin typeface="Arial"/>
                <a:cs typeface="Arial"/>
              </a:rPr>
              <a:t>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6303" y="818768"/>
            <a:ext cx="1785620" cy="541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95"/>
              </a:spcBef>
            </a:pPr>
            <a:r>
              <a:rPr sz="1600" b="1" spc="-80" dirty="0">
                <a:solidFill>
                  <a:srgbClr val="009999"/>
                </a:solidFill>
                <a:latin typeface="Arial"/>
                <a:cs typeface="Arial"/>
              </a:rPr>
              <a:t>Módu</a:t>
            </a:r>
            <a:r>
              <a:rPr sz="1600" b="1" spc="-90" dirty="0">
                <a:solidFill>
                  <a:srgbClr val="009999"/>
                </a:solidFill>
                <a:latin typeface="Arial"/>
                <a:cs typeface="Arial"/>
              </a:rPr>
              <a:t>lo</a:t>
            </a:r>
            <a:r>
              <a:rPr sz="1600" b="1" spc="-5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600" b="1" spc="-85" dirty="0">
                <a:solidFill>
                  <a:srgbClr val="009999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2150"/>
              </a:lnSpc>
            </a:pPr>
            <a:r>
              <a:rPr sz="1800" b="1" spc="-240" dirty="0">
                <a:solidFill>
                  <a:srgbClr val="009999"/>
                </a:solidFill>
                <a:latin typeface="Arial"/>
                <a:cs typeface="Arial"/>
              </a:rPr>
              <a:t>Con</a:t>
            </a:r>
            <a:r>
              <a:rPr sz="1800" b="1" spc="-200" dirty="0">
                <a:solidFill>
                  <a:srgbClr val="009999"/>
                </a:solidFill>
                <a:latin typeface="Arial"/>
                <a:cs typeface="Arial"/>
              </a:rPr>
              <a:t>s</a:t>
            </a:r>
            <a:r>
              <a:rPr sz="1800" b="1" spc="-135" dirty="0">
                <a:solidFill>
                  <a:srgbClr val="009999"/>
                </a:solidFill>
                <a:latin typeface="Arial"/>
                <a:cs typeface="Arial"/>
              </a:rPr>
              <a:t>u</a:t>
            </a:r>
            <a:r>
              <a:rPr sz="1800" b="1" spc="-20" dirty="0">
                <a:solidFill>
                  <a:srgbClr val="009999"/>
                </a:solidFill>
                <a:latin typeface="Arial"/>
                <a:cs typeface="Arial"/>
              </a:rPr>
              <a:t>l</a:t>
            </a:r>
            <a:r>
              <a:rPr sz="1800" b="1" spc="-45" dirty="0">
                <a:solidFill>
                  <a:srgbClr val="009999"/>
                </a:solidFill>
                <a:latin typeface="Arial"/>
                <a:cs typeface="Arial"/>
              </a:rPr>
              <a:t>t</a:t>
            </a:r>
            <a:r>
              <a:rPr sz="1800" b="1" spc="-200" dirty="0">
                <a:solidFill>
                  <a:srgbClr val="009999"/>
                </a:solidFill>
                <a:latin typeface="Arial"/>
                <a:cs typeface="Arial"/>
              </a:rPr>
              <a:t>as</a:t>
            </a:r>
            <a:r>
              <a:rPr sz="1800" b="1" spc="-13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800" b="1" spc="-55" dirty="0">
                <a:solidFill>
                  <a:srgbClr val="009999"/>
                </a:solidFill>
                <a:latin typeface="Arial"/>
                <a:cs typeface="Arial"/>
              </a:rPr>
              <a:t>Mé</a:t>
            </a:r>
            <a:r>
              <a:rPr sz="1800" b="1" spc="-45" dirty="0">
                <a:solidFill>
                  <a:srgbClr val="009999"/>
                </a:solidFill>
                <a:latin typeface="Arial"/>
                <a:cs typeface="Arial"/>
              </a:rPr>
              <a:t>d</a:t>
            </a:r>
            <a:r>
              <a:rPr sz="1800" b="1" spc="-105" dirty="0">
                <a:solidFill>
                  <a:srgbClr val="009999"/>
                </a:solidFill>
                <a:latin typeface="Arial"/>
                <a:cs typeface="Arial"/>
              </a:rPr>
              <a:t>i</a:t>
            </a:r>
            <a:r>
              <a:rPr sz="1800" b="1" spc="-215" dirty="0">
                <a:solidFill>
                  <a:srgbClr val="009999"/>
                </a:solidFill>
                <a:latin typeface="Arial"/>
                <a:cs typeface="Arial"/>
              </a:rPr>
              <a:t>c</a:t>
            </a:r>
            <a:r>
              <a:rPr sz="1800" b="1" spc="-200" dirty="0">
                <a:solidFill>
                  <a:srgbClr val="009999"/>
                </a:solidFill>
                <a:latin typeface="Arial"/>
                <a:cs typeface="Arial"/>
              </a:rPr>
              <a:t>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80835" y="840740"/>
            <a:ext cx="1539875" cy="546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70" dirty="0">
                <a:solidFill>
                  <a:srgbClr val="009999"/>
                </a:solidFill>
                <a:latin typeface="Arial"/>
                <a:cs typeface="Arial"/>
              </a:rPr>
              <a:t>Mó</a:t>
            </a:r>
            <a:r>
              <a:rPr sz="1800" b="1" spc="-55" dirty="0">
                <a:solidFill>
                  <a:srgbClr val="009999"/>
                </a:solidFill>
                <a:latin typeface="Arial"/>
                <a:cs typeface="Arial"/>
              </a:rPr>
              <a:t>d</a:t>
            </a:r>
            <a:r>
              <a:rPr sz="1800" b="1" spc="-135" dirty="0">
                <a:solidFill>
                  <a:srgbClr val="009999"/>
                </a:solidFill>
                <a:latin typeface="Arial"/>
                <a:cs typeface="Arial"/>
              </a:rPr>
              <a:t>u</a:t>
            </a:r>
            <a:r>
              <a:rPr sz="1800" b="1" spc="-95" dirty="0">
                <a:solidFill>
                  <a:srgbClr val="009999"/>
                </a:solidFill>
                <a:latin typeface="Arial"/>
                <a:cs typeface="Arial"/>
              </a:rPr>
              <a:t>lo</a:t>
            </a:r>
            <a:r>
              <a:rPr sz="1800" b="1" spc="-12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800" b="1" spc="-90" dirty="0">
                <a:solidFill>
                  <a:srgbClr val="009999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1" spc="-235" dirty="0">
                <a:solidFill>
                  <a:srgbClr val="009999"/>
                </a:solidFill>
                <a:latin typeface="Arial"/>
                <a:cs typeface="Arial"/>
              </a:rPr>
              <a:t>A</a:t>
            </a:r>
            <a:r>
              <a:rPr sz="1600" b="1" spc="-10" dirty="0">
                <a:solidFill>
                  <a:srgbClr val="009999"/>
                </a:solidFill>
                <a:latin typeface="Arial"/>
                <a:cs typeface="Arial"/>
              </a:rPr>
              <a:t>t</a:t>
            </a:r>
            <a:r>
              <a:rPr sz="1600" b="1" spc="-105" dirty="0">
                <a:solidFill>
                  <a:srgbClr val="009999"/>
                </a:solidFill>
                <a:latin typeface="Arial"/>
                <a:cs typeface="Arial"/>
              </a:rPr>
              <a:t>e</a:t>
            </a:r>
            <a:r>
              <a:rPr sz="1600" b="1" spc="-120" dirty="0">
                <a:solidFill>
                  <a:srgbClr val="009999"/>
                </a:solidFill>
                <a:latin typeface="Arial"/>
                <a:cs typeface="Arial"/>
              </a:rPr>
              <a:t>n</a:t>
            </a:r>
            <a:r>
              <a:rPr sz="1600" b="1" spc="-190" dirty="0">
                <a:solidFill>
                  <a:srgbClr val="009999"/>
                </a:solidFill>
                <a:latin typeface="Arial"/>
                <a:cs typeface="Arial"/>
              </a:rPr>
              <a:t>c</a:t>
            </a:r>
            <a:r>
              <a:rPr sz="1600" b="1" spc="-95" dirty="0">
                <a:solidFill>
                  <a:srgbClr val="009999"/>
                </a:solidFill>
                <a:latin typeface="Arial"/>
                <a:cs typeface="Arial"/>
              </a:rPr>
              <a:t>i</a:t>
            </a:r>
            <a:r>
              <a:rPr sz="1600" b="1" spc="-120" dirty="0">
                <a:solidFill>
                  <a:srgbClr val="009999"/>
                </a:solidFill>
                <a:latin typeface="Arial"/>
                <a:cs typeface="Arial"/>
              </a:rPr>
              <a:t>ón</a:t>
            </a:r>
            <a:r>
              <a:rPr sz="1600" b="1" spc="-8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600" b="1" spc="-90" dirty="0">
                <a:solidFill>
                  <a:srgbClr val="009999"/>
                </a:solidFill>
                <a:latin typeface="Arial"/>
                <a:cs typeface="Arial"/>
              </a:rPr>
              <a:t>2</a:t>
            </a:r>
            <a:r>
              <a:rPr sz="1600" b="1" spc="-80" dirty="0">
                <a:solidFill>
                  <a:srgbClr val="009999"/>
                </a:solidFill>
                <a:latin typeface="Arial"/>
                <a:cs typeface="Arial"/>
              </a:rPr>
              <a:t>4</a:t>
            </a:r>
            <a:r>
              <a:rPr sz="1600" b="1" spc="-7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600" b="1" spc="-130" dirty="0">
                <a:solidFill>
                  <a:srgbClr val="009999"/>
                </a:solidFill>
                <a:latin typeface="Arial"/>
                <a:cs typeface="Arial"/>
              </a:rPr>
              <a:t>h</a:t>
            </a:r>
            <a:r>
              <a:rPr sz="1600" b="1" spc="-110" dirty="0">
                <a:solidFill>
                  <a:srgbClr val="009999"/>
                </a:solidFill>
                <a:latin typeface="Arial"/>
                <a:cs typeface="Arial"/>
              </a:rPr>
              <a:t>o</a:t>
            </a:r>
            <a:r>
              <a:rPr sz="1600" b="1" spc="-105" dirty="0">
                <a:solidFill>
                  <a:srgbClr val="009999"/>
                </a:solidFill>
                <a:latin typeface="Arial"/>
                <a:cs typeface="Arial"/>
              </a:rPr>
              <a:t>r</a:t>
            </a:r>
            <a:r>
              <a:rPr sz="1600" b="1" spc="-180" dirty="0">
                <a:solidFill>
                  <a:srgbClr val="009999"/>
                </a:solidFill>
                <a:latin typeface="Arial"/>
                <a:cs typeface="Arial"/>
              </a:rPr>
              <a:t>as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75432" y="1595626"/>
            <a:ext cx="2839212" cy="495909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153536" y="751078"/>
            <a:ext cx="1616710" cy="11620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0"/>
              </a:spcBef>
            </a:pPr>
            <a:r>
              <a:rPr sz="1800" b="1" spc="-70" dirty="0">
                <a:solidFill>
                  <a:srgbClr val="009999"/>
                </a:solidFill>
                <a:latin typeface="Arial"/>
                <a:cs typeface="Arial"/>
              </a:rPr>
              <a:t>Mó</a:t>
            </a:r>
            <a:r>
              <a:rPr sz="1800" b="1" spc="-55" dirty="0">
                <a:solidFill>
                  <a:srgbClr val="009999"/>
                </a:solidFill>
                <a:latin typeface="Arial"/>
                <a:cs typeface="Arial"/>
              </a:rPr>
              <a:t>d</a:t>
            </a:r>
            <a:r>
              <a:rPr sz="1800" b="1" spc="-135" dirty="0">
                <a:solidFill>
                  <a:srgbClr val="009999"/>
                </a:solidFill>
                <a:latin typeface="Arial"/>
                <a:cs typeface="Arial"/>
              </a:rPr>
              <a:t>u</a:t>
            </a:r>
            <a:r>
              <a:rPr sz="1800" b="1" spc="-95" dirty="0">
                <a:solidFill>
                  <a:srgbClr val="009999"/>
                </a:solidFill>
                <a:latin typeface="Arial"/>
                <a:cs typeface="Arial"/>
              </a:rPr>
              <a:t>lo</a:t>
            </a:r>
            <a:r>
              <a:rPr sz="1800" b="1" spc="-12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009999"/>
                </a:solidFill>
                <a:latin typeface="Arial"/>
                <a:cs typeface="Arial"/>
              </a:rPr>
              <a:t>2  </a:t>
            </a:r>
            <a:r>
              <a:rPr sz="1600" b="1" spc="-175" dirty="0">
                <a:solidFill>
                  <a:srgbClr val="009999"/>
                </a:solidFill>
                <a:latin typeface="Arial"/>
                <a:cs typeface="Arial"/>
              </a:rPr>
              <a:t>Se</a:t>
            </a:r>
            <a:r>
              <a:rPr sz="1600" b="1" spc="-105" dirty="0">
                <a:solidFill>
                  <a:srgbClr val="009999"/>
                </a:solidFill>
                <a:latin typeface="Arial"/>
                <a:cs typeface="Arial"/>
              </a:rPr>
              <a:t>r</a:t>
            </a:r>
            <a:r>
              <a:rPr sz="1600" b="1" spc="-130" dirty="0">
                <a:solidFill>
                  <a:srgbClr val="009999"/>
                </a:solidFill>
                <a:latin typeface="Arial"/>
                <a:cs typeface="Arial"/>
              </a:rPr>
              <a:t>vi</a:t>
            </a:r>
            <a:r>
              <a:rPr sz="1600" b="1" spc="-165" dirty="0">
                <a:solidFill>
                  <a:srgbClr val="009999"/>
                </a:solidFill>
                <a:latin typeface="Arial"/>
                <a:cs typeface="Arial"/>
              </a:rPr>
              <a:t>c</a:t>
            </a:r>
            <a:r>
              <a:rPr sz="1600" b="1" spc="-55" dirty="0">
                <a:solidFill>
                  <a:srgbClr val="009999"/>
                </a:solidFill>
                <a:latin typeface="Arial"/>
                <a:cs typeface="Arial"/>
              </a:rPr>
              <a:t>i</a:t>
            </a:r>
            <a:r>
              <a:rPr sz="1600" b="1" spc="-114" dirty="0">
                <a:solidFill>
                  <a:srgbClr val="009999"/>
                </a:solidFill>
                <a:latin typeface="Arial"/>
                <a:cs typeface="Arial"/>
              </a:rPr>
              <a:t>o</a:t>
            </a:r>
            <a:r>
              <a:rPr sz="1600" b="1" spc="-254" dirty="0">
                <a:solidFill>
                  <a:srgbClr val="009999"/>
                </a:solidFill>
                <a:latin typeface="Arial"/>
                <a:cs typeface="Arial"/>
              </a:rPr>
              <a:t>s</a:t>
            </a:r>
            <a:r>
              <a:rPr sz="1600" b="1" spc="-8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600" b="1" spc="-130" dirty="0">
                <a:solidFill>
                  <a:srgbClr val="009999"/>
                </a:solidFill>
                <a:latin typeface="Arial"/>
                <a:cs typeface="Arial"/>
              </a:rPr>
              <a:t>d</a:t>
            </a:r>
            <a:r>
              <a:rPr sz="1600" b="1" spc="-90" dirty="0">
                <a:solidFill>
                  <a:srgbClr val="009999"/>
                </a:solidFill>
                <a:latin typeface="Arial"/>
                <a:cs typeface="Arial"/>
              </a:rPr>
              <a:t>e</a:t>
            </a:r>
            <a:r>
              <a:rPr sz="1600" b="1" spc="-7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600" b="1" spc="-150" dirty="0">
                <a:solidFill>
                  <a:srgbClr val="009999"/>
                </a:solidFill>
                <a:latin typeface="Arial"/>
                <a:cs typeface="Arial"/>
              </a:rPr>
              <a:t>Apoy</a:t>
            </a:r>
            <a:r>
              <a:rPr sz="1600" b="1" spc="-80" dirty="0">
                <a:solidFill>
                  <a:srgbClr val="009999"/>
                </a:solidFill>
                <a:latin typeface="Arial"/>
                <a:cs typeface="Arial"/>
              </a:rPr>
              <a:t>o  </a:t>
            </a:r>
            <a:r>
              <a:rPr sz="1600" b="1" spc="-130" dirty="0">
                <a:solidFill>
                  <a:srgbClr val="009999"/>
                </a:solidFill>
                <a:latin typeface="Arial"/>
                <a:cs typeface="Arial"/>
              </a:rPr>
              <a:t>Diagnóstico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800" b="1" spc="-120" dirty="0">
                <a:solidFill>
                  <a:srgbClr val="009999"/>
                </a:solidFill>
                <a:latin typeface="Arial"/>
                <a:cs typeface="Arial"/>
              </a:rPr>
              <a:t>Laboratorio: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53536" y="1887423"/>
            <a:ext cx="25469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5</a:t>
            </a:r>
            <a:r>
              <a:rPr sz="18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585858"/>
                </a:solidFill>
                <a:latin typeface="Arial"/>
                <a:cs typeface="Arial"/>
              </a:rPr>
              <a:t>b</a:t>
            </a:r>
            <a:r>
              <a:rPr sz="1800" spc="-95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sz="1800" spc="-120" dirty="0">
                <a:solidFill>
                  <a:srgbClr val="585858"/>
                </a:solidFill>
                <a:latin typeface="Arial"/>
                <a:cs typeface="Arial"/>
              </a:rPr>
              <a:t>x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80" dirty="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sz="1800" spc="-125" dirty="0">
                <a:solidFill>
                  <a:srgbClr val="585858"/>
                </a:solidFill>
                <a:latin typeface="Arial"/>
                <a:cs typeface="Arial"/>
              </a:rPr>
              <a:t>oma</a:t>
            </a:r>
            <a:r>
              <a:rPr sz="1800" spc="-95" dirty="0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sz="1800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8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sz="1800" spc="-45" dirty="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sz="1800" spc="-160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800" spc="-165" dirty="0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sz="1800" spc="60" dirty="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sz="1800" spc="25" dirty="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sz="1800" spc="-140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160" dirty="0">
                <a:solidFill>
                  <a:srgbClr val="585858"/>
                </a:solidFill>
                <a:latin typeface="Arial"/>
                <a:cs typeface="Arial"/>
              </a:rPr>
              <a:t>Sal</a:t>
            </a:r>
            <a:r>
              <a:rPr sz="1800" spc="-180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8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385" dirty="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sz="1800" spc="-35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sz="1800" spc="-25" dirty="0">
                <a:solidFill>
                  <a:srgbClr val="585858"/>
                </a:solidFill>
                <a:latin typeface="Arial"/>
                <a:cs typeface="Arial"/>
              </a:rPr>
              <a:t>l</a:t>
            </a:r>
            <a:r>
              <a:rPr sz="1800" spc="-50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sz="1800" spc="-95" dirty="0">
                <a:solidFill>
                  <a:srgbClr val="585858"/>
                </a:solidFill>
                <a:latin typeface="Arial"/>
                <a:cs typeface="Arial"/>
              </a:rPr>
              <a:t>anc</a:t>
            </a:r>
            <a:r>
              <a:rPr sz="1800" spc="-50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800" spc="-140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glu</a:t>
            </a:r>
            <a:r>
              <a:rPr sz="1800" spc="-114" dirty="0">
                <a:solidFill>
                  <a:srgbClr val="585858"/>
                </a:solidFill>
                <a:latin typeface="Arial"/>
                <a:cs typeface="Arial"/>
              </a:rPr>
              <a:t>c</a:t>
            </a:r>
            <a:r>
              <a:rPr sz="1800" spc="-135" dirty="0">
                <a:solidFill>
                  <a:srgbClr val="585858"/>
                </a:solidFill>
                <a:latin typeface="Arial"/>
                <a:cs typeface="Arial"/>
              </a:rPr>
              <a:t>osa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53536" y="2439416"/>
            <a:ext cx="22440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235" dirty="0">
                <a:solidFill>
                  <a:srgbClr val="585858"/>
                </a:solidFill>
                <a:latin typeface="Arial"/>
                <a:cs typeface="Arial"/>
              </a:rPr>
              <a:t>Z</a:t>
            </a:r>
            <a:r>
              <a:rPr sz="1600" b="1" spc="-120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sz="1600" b="1" spc="-130" dirty="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sz="1600" b="1" spc="-105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600" b="1" spc="-8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b="1" spc="-105" dirty="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sz="1600" b="1" spc="-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b="1" spc="-130" dirty="0">
                <a:solidFill>
                  <a:srgbClr val="585858"/>
                </a:solidFill>
                <a:latin typeface="Arial"/>
                <a:cs typeface="Arial"/>
              </a:rPr>
              <a:t>p</a:t>
            </a:r>
            <a:r>
              <a:rPr sz="1600" b="1" spc="-90" dirty="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sz="1600" b="1" spc="-120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sz="1600" b="1" spc="-130" dirty="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sz="1600" b="1" spc="-225" dirty="0">
                <a:solidFill>
                  <a:srgbClr val="585858"/>
                </a:solidFill>
                <a:latin typeface="Arial"/>
                <a:cs typeface="Arial"/>
              </a:rPr>
              <a:t>cc</a:t>
            </a:r>
            <a:r>
              <a:rPr sz="1600" b="1" spc="-55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600" b="1" spc="-114" dirty="0">
                <a:solidFill>
                  <a:srgbClr val="585858"/>
                </a:solidFill>
                <a:latin typeface="Arial"/>
                <a:cs typeface="Arial"/>
              </a:rPr>
              <a:t>ó</a:t>
            </a:r>
            <a:r>
              <a:rPr sz="1600" b="1" spc="-80" dirty="0">
                <a:solidFill>
                  <a:srgbClr val="585858"/>
                </a:solidFill>
                <a:latin typeface="Arial"/>
                <a:cs typeface="Arial"/>
              </a:rPr>
              <a:t>n  </a:t>
            </a:r>
            <a:r>
              <a:rPr sz="1600" b="1" spc="-50" dirty="0">
                <a:solidFill>
                  <a:srgbClr val="585858"/>
                </a:solidFill>
                <a:latin typeface="Arial"/>
                <a:cs typeface="Arial"/>
              </a:rPr>
              <a:t>(</a:t>
            </a:r>
            <a:r>
              <a:rPr sz="1600" b="1" spc="-130" dirty="0">
                <a:solidFill>
                  <a:srgbClr val="585858"/>
                </a:solidFill>
                <a:latin typeface="Arial"/>
                <a:cs typeface="Arial"/>
              </a:rPr>
              <a:t>h</a:t>
            </a:r>
            <a:r>
              <a:rPr sz="1600" b="1" spc="-85" dirty="0">
                <a:solidFill>
                  <a:srgbClr val="585858"/>
                </a:solidFill>
                <a:latin typeface="Arial"/>
                <a:cs typeface="Arial"/>
              </a:rPr>
              <a:t>abil</a:t>
            </a:r>
            <a:r>
              <a:rPr sz="1600" b="1" spc="-15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600" b="1" spc="-35" dirty="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sz="1600" b="1" spc="-165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600" b="1" spc="-160" dirty="0">
                <a:solidFill>
                  <a:srgbClr val="585858"/>
                </a:solidFill>
                <a:latin typeface="Arial"/>
                <a:cs typeface="Arial"/>
              </a:rPr>
              <a:t>c</a:t>
            </a:r>
            <a:r>
              <a:rPr sz="1600" b="1" spc="-55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600" b="1" spc="-114" dirty="0">
                <a:solidFill>
                  <a:srgbClr val="585858"/>
                </a:solidFill>
                <a:latin typeface="Arial"/>
                <a:cs typeface="Arial"/>
              </a:rPr>
              <a:t>ó</a:t>
            </a:r>
            <a:r>
              <a:rPr sz="1600" b="1" spc="-125" dirty="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sz="1600" b="1" spc="-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b="1" spc="-105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600" b="1" spc="-110" dirty="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sz="1600" b="1" spc="-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b="1" spc="-80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600" b="1" spc="-95" dirty="0">
                <a:solidFill>
                  <a:srgbClr val="585858"/>
                </a:solidFill>
                <a:latin typeface="Arial"/>
                <a:cs typeface="Arial"/>
              </a:rPr>
              <a:t>°</a:t>
            </a:r>
            <a:r>
              <a:rPr sz="1600" b="1" spc="-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b="1" spc="-105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600" b="1" spc="5" dirty="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sz="1600" b="1" spc="-110" dirty="0">
                <a:solidFill>
                  <a:srgbClr val="585858"/>
                </a:solidFill>
                <a:latin typeface="Arial"/>
                <a:cs typeface="Arial"/>
              </a:rPr>
              <a:t>apa</a:t>
            </a:r>
            <a:r>
              <a:rPr sz="1600" b="1" spc="-8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b="1" spc="-65" dirty="0">
                <a:solidFill>
                  <a:srgbClr val="585858"/>
                </a:solidFill>
                <a:latin typeface="Arial"/>
                <a:cs typeface="Arial"/>
              </a:rPr>
              <a:t>):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53536" y="2924047"/>
            <a:ext cx="14960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Bioquímica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60" dirty="0">
                <a:solidFill>
                  <a:srgbClr val="585858"/>
                </a:solidFill>
                <a:latin typeface="Arial"/>
                <a:cs typeface="Arial"/>
              </a:rPr>
              <a:t>Distribución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Hematología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53536" y="3747261"/>
            <a:ext cx="936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30" dirty="0">
                <a:solidFill>
                  <a:srgbClr val="009999"/>
                </a:solidFill>
                <a:latin typeface="Arial"/>
                <a:cs typeface="Arial"/>
              </a:rPr>
              <a:t>Imá</a:t>
            </a:r>
            <a:r>
              <a:rPr sz="1800" b="1" spc="-165" dirty="0">
                <a:solidFill>
                  <a:srgbClr val="009999"/>
                </a:solidFill>
                <a:latin typeface="Arial"/>
                <a:cs typeface="Arial"/>
              </a:rPr>
              <a:t>g</a:t>
            </a:r>
            <a:r>
              <a:rPr sz="1800" b="1" spc="-95" dirty="0">
                <a:solidFill>
                  <a:srgbClr val="009999"/>
                </a:solidFill>
                <a:latin typeface="Arial"/>
                <a:cs typeface="Arial"/>
              </a:rPr>
              <a:t>e</a:t>
            </a:r>
            <a:r>
              <a:rPr sz="1800" b="1" spc="-135" dirty="0">
                <a:solidFill>
                  <a:srgbClr val="009999"/>
                </a:solidFill>
                <a:latin typeface="Arial"/>
                <a:cs typeface="Arial"/>
              </a:rPr>
              <a:t>n</a:t>
            </a:r>
            <a:r>
              <a:rPr sz="1800" b="1" spc="-95" dirty="0">
                <a:solidFill>
                  <a:srgbClr val="009999"/>
                </a:solidFill>
                <a:latin typeface="Arial"/>
                <a:cs typeface="Arial"/>
              </a:rPr>
              <a:t>e</a:t>
            </a:r>
            <a:r>
              <a:rPr sz="1800" b="1" spc="-285" dirty="0">
                <a:solidFill>
                  <a:srgbClr val="009999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53536" y="4021582"/>
            <a:ext cx="253238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125" dirty="0">
                <a:solidFill>
                  <a:srgbClr val="585858"/>
                </a:solidFill>
                <a:latin typeface="Arial"/>
                <a:cs typeface="Arial"/>
              </a:rPr>
              <a:t>Scanner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105" dirty="0">
                <a:solidFill>
                  <a:srgbClr val="585858"/>
                </a:solidFill>
                <a:latin typeface="Arial"/>
                <a:cs typeface="Arial"/>
              </a:rPr>
              <a:t>Radiología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95" dirty="0">
                <a:solidFill>
                  <a:srgbClr val="585858"/>
                </a:solidFill>
                <a:latin typeface="Arial"/>
                <a:cs typeface="Arial"/>
              </a:rPr>
              <a:t>Ecotomografía</a:t>
            </a:r>
            <a:endParaRPr sz="18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65" dirty="0">
                <a:solidFill>
                  <a:srgbClr val="585858"/>
                </a:solidFill>
                <a:latin typeface="Arial"/>
                <a:cs typeface="Arial"/>
              </a:rPr>
              <a:t>Mamog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sz="1800" spc="-155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800" spc="-50" dirty="0">
                <a:solidFill>
                  <a:srgbClr val="585858"/>
                </a:solidFill>
                <a:latin typeface="Arial"/>
                <a:cs typeface="Arial"/>
              </a:rPr>
              <a:t>fí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8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585858"/>
                </a:solidFill>
                <a:latin typeface="Arial"/>
                <a:cs typeface="Arial"/>
              </a:rPr>
              <a:t>y  </a:t>
            </a:r>
            <a:r>
              <a:rPr sz="1800" spc="-355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800" spc="-160" dirty="0">
                <a:solidFill>
                  <a:srgbClr val="585858"/>
                </a:solidFill>
                <a:latin typeface="Arial"/>
                <a:cs typeface="Arial"/>
              </a:rPr>
              <a:t>c</a:t>
            </a:r>
            <a:r>
              <a:rPr sz="1800" spc="25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sz="1800" spc="-70" dirty="0">
                <a:solidFill>
                  <a:srgbClr val="585858"/>
                </a:solidFill>
                <a:latin typeface="Arial"/>
                <a:cs typeface="Arial"/>
              </a:rPr>
              <a:t>omog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sz="1800" spc="-155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800" spc="-50" dirty="0">
                <a:solidFill>
                  <a:srgbClr val="585858"/>
                </a:solidFill>
                <a:latin typeface="Arial"/>
                <a:cs typeface="Arial"/>
              </a:rPr>
              <a:t>fí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8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110" dirty="0">
                <a:solidFill>
                  <a:srgbClr val="585858"/>
                </a:solidFill>
                <a:latin typeface="Arial"/>
                <a:cs typeface="Arial"/>
              </a:rPr>
              <a:t>mam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800" spc="20" dirty="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800" spc="-140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53536" y="5393537"/>
            <a:ext cx="1262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25" dirty="0">
                <a:solidFill>
                  <a:srgbClr val="009999"/>
                </a:solidFill>
                <a:latin typeface="Arial"/>
                <a:cs typeface="Arial"/>
              </a:rPr>
              <a:t>Kinesiterapia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53536" y="5667857"/>
            <a:ext cx="23501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41275" indent="-286385" algn="r">
              <a:lnSpc>
                <a:spcPct val="100000"/>
              </a:lnSpc>
              <a:spcBef>
                <a:spcPts val="100"/>
              </a:spcBef>
              <a:buChar char="•"/>
              <a:tabLst>
                <a:tab pos="286385" algn="l"/>
                <a:tab pos="287020" algn="l"/>
              </a:tabLst>
            </a:pP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8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585858"/>
                </a:solidFill>
                <a:latin typeface="Arial"/>
                <a:cs typeface="Arial"/>
              </a:rPr>
              <a:t>b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sz="1800" spc="-175" dirty="0">
                <a:solidFill>
                  <a:srgbClr val="585858"/>
                </a:solidFill>
                <a:latin typeface="Arial"/>
                <a:cs typeface="Arial"/>
              </a:rPr>
              <a:t>x</a:t>
            </a:r>
            <a:r>
              <a:rPr sz="1800" spc="-155" dirty="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 d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155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800" spc="70" dirty="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sz="1800" spc="-150" dirty="0">
                <a:solidFill>
                  <a:srgbClr val="585858"/>
                </a:solidFill>
                <a:latin typeface="Arial"/>
                <a:cs typeface="Arial"/>
              </a:rPr>
              <a:t>c</a:t>
            </a:r>
            <a:r>
              <a:rPr sz="1800" spc="5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800" spc="-60" dirty="0">
                <a:solidFill>
                  <a:srgbClr val="585858"/>
                </a:solidFill>
                <a:latin typeface="Arial"/>
                <a:cs typeface="Arial"/>
              </a:rPr>
              <a:t>ó</a:t>
            </a:r>
            <a:r>
              <a:rPr sz="1800" spc="-55" dirty="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gimnasio</a:t>
            </a:r>
            <a:r>
              <a:rPr sz="1800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e 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120</a:t>
            </a:r>
            <a:r>
              <a:rPr sz="1800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sz="1800" spc="-60" dirty="0">
                <a:solidFill>
                  <a:srgbClr val="585858"/>
                </a:solidFill>
                <a:latin typeface="Arial"/>
                <a:cs typeface="Arial"/>
              </a:rPr>
              <a:t>ts2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39609" y="1595627"/>
            <a:ext cx="2700530" cy="4434840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6118097" y="1856943"/>
            <a:ext cx="8572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0" dirty="0">
                <a:solidFill>
                  <a:srgbClr val="009999"/>
                </a:solidFill>
                <a:latin typeface="Arial"/>
                <a:cs typeface="Arial"/>
              </a:rPr>
              <a:t>11</a:t>
            </a:r>
            <a:r>
              <a:rPr sz="1800" b="1" spc="-9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009999"/>
                </a:solidFill>
                <a:latin typeface="Arial"/>
                <a:cs typeface="Arial"/>
              </a:rPr>
              <a:t>b</a:t>
            </a:r>
            <a:r>
              <a:rPr sz="1800" b="1" spc="-170" dirty="0">
                <a:solidFill>
                  <a:srgbClr val="009999"/>
                </a:solidFill>
                <a:latin typeface="Arial"/>
                <a:cs typeface="Arial"/>
              </a:rPr>
              <a:t>o</a:t>
            </a:r>
            <a:r>
              <a:rPr sz="1800" b="1" spc="-225" dirty="0">
                <a:solidFill>
                  <a:srgbClr val="009999"/>
                </a:solidFill>
                <a:latin typeface="Arial"/>
                <a:cs typeface="Arial"/>
              </a:rPr>
              <a:t>x</a:t>
            </a:r>
            <a:r>
              <a:rPr sz="1800" b="1" spc="-195" dirty="0">
                <a:solidFill>
                  <a:srgbClr val="009999"/>
                </a:solidFill>
                <a:latin typeface="Arial"/>
                <a:cs typeface="Arial"/>
              </a:rPr>
              <a:t>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18097" y="2405888"/>
            <a:ext cx="247777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150" dirty="0">
                <a:solidFill>
                  <a:srgbClr val="585858"/>
                </a:solidFill>
                <a:latin typeface="Arial"/>
                <a:cs typeface="Arial"/>
              </a:rPr>
              <a:t>B</a:t>
            </a:r>
            <a:r>
              <a:rPr sz="1800" spc="-160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sz="1800" spc="-175" dirty="0">
                <a:solidFill>
                  <a:srgbClr val="585858"/>
                </a:solidFill>
                <a:latin typeface="Arial"/>
                <a:cs typeface="Arial"/>
              </a:rPr>
              <a:t>x</a:t>
            </a:r>
            <a:r>
              <a:rPr sz="1800" spc="-155" dirty="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sz="1800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155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800" spc="70" dirty="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sz="1800" spc="-150" dirty="0">
                <a:solidFill>
                  <a:srgbClr val="585858"/>
                </a:solidFill>
                <a:latin typeface="Arial"/>
                <a:cs typeface="Arial"/>
              </a:rPr>
              <a:t>c</a:t>
            </a:r>
            <a:r>
              <a:rPr sz="1800" spc="5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800" spc="-60" dirty="0">
                <a:solidFill>
                  <a:srgbClr val="585858"/>
                </a:solidFill>
                <a:latin typeface="Arial"/>
                <a:cs typeface="Arial"/>
              </a:rPr>
              <a:t>ó</a:t>
            </a:r>
            <a:r>
              <a:rPr sz="1800" spc="-55" dirty="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24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585858"/>
                </a:solidFill>
                <a:latin typeface="Arial"/>
                <a:cs typeface="Arial"/>
              </a:rPr>
              <a:t>h</a:t>
            </a:r>
            <a:r>
              <a:rPr sz="1800" spc="-55" dirty="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sz="1800" spc="-200" dirty="0">
                <a:solidFill>
                  <a:srgbClr val="585858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150" dirty="0">
                <a:solidFill>
                  <a:srgbClr val="585858"/>
                </a:solidFill>
                <a:latin typeface="Arial"/>
                <a:cs typeface="Arial"/>
              </a:rPr>
              <a:t>B</a:t>
            </a:r>
            <a:r>
              <a:rPr sz="1800" spc="-160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sz="1800" spc="-175" dirty="0">
                <a:solidFill>
                  <a:srgbClr val="585858"/>
                </a:solidFill>
                <a:latin typeface="Arial"/>
                <a:cs typeface="Arial"/>
              </a:rPr>
              <a:t>x</a:t>
            </a:r>
            <a:r>
              <a:rPr sz="1800" spc="-155" dirty="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sz="1800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165" dirty="0">
                <a:solidFill>
                  <a:srgbClr val="585858"/>
                </a:solidFill>
                <a:latin typeface="Arial"/>
                <a:cs typeface="Arial"/>
              </a:rPr>
              <a:t>Con</a:t>
            </a:r>
            <a:r>
              <a:rPr sz="1800" spc="-100" dirty="0">
                <a:solidFill>
                  <a:srgbClr val="585858"/>
                </a:solidFill>
                <a:latin typeface="Arial"/>
                <a:cs typeface="Arial"/>
              </a:rPr>
              <a:t>v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sz="1800" spc="5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800" spc="-55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sz="18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235" dirty="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sz="1800" spc="-215" dirty="0">
                <a:solidFill>
                  <a:srgbClr val="585858"/>
                </a:solidFill>
                <a:latin typeface="Arial"/>
                <a:cs typeface="Arial"/>
              </a:rPr>
              <a:t>c</a:t>
            </a:r>
            <a:r>
              <a:rPr sz="1800" spc="-35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sz="1800" spc="-25" dirty="0">
                <a:solidFill>
                  <a:srgbClr val="585858"/>
                </a:solidFill>
                <a:latin typeface="Arial"/>
                <a:cs typeface="Arial"/>
              </a:rPr>
              <a:t>l</a:t>
            </a:r>
            <a:r>
              <a:rPr sz="1800" spc="-60" dirty="0">
                <a:solidFill>
                  <a:srgbClr val="585858"/>
                </a:solidFill>
                <a:latin typeface="Arial"/>
                <a:cs typeface="Arial"/>
              </a:rPr>
              <a:t>ar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160" dirty="0">
                <a:solidFill>
                  <a:srgbClr val="585858"/>
                </a:solidFill>
                <a:latin typeface="Arial"/>
                <a:cs typeface="Arial"/>
              </a:rPr>
              <a:t>Sal</a:t>
            </a:r>
            <a:r>
              <a:rPr sz="1800" spc="-180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8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d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150" dirty="0">
                <a:solidFill>
                  <a:srgbClr val="585858"/>
                </a:solidFill>
                <a:latin typeface="Arial"/>
                <a:cs typeface="Arial"/>
              </a:rPr>
              <a:t>c</a:t>
            </a:r>
            <a:r>
              <a:rPr sz="1800" spc="-25" dirty="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sz="1800" spc="-55" dirty="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sz="1800" spc="-110" dirty="0">
                <a:solidFill>
                  <a:srgbClr val="585858"/>
                </a:solidFill>
                <a:latin typeface="Arial"/>
                <a:cs typeface="Arial"/>
              </a:rPr>
              <a:t>ac</a:t>
            </a:r>
            <a:r>
              <a:rPr sz="1800" spc="-60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on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800" spc="-200" dirty="0">
                <a:solidFill>
                  <a:srgbClr val="585858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160" dirty="0">
                <a:solidFill>
                  <a:srgbClr val="585858"/>
                </a:solidFill>
                <a:latin typeface="Arial"/>
                <a:cs typeface="Arial"/>
              </a:rPr>
              <a:t>Sal</a:t>
            </a:r>
            <a:r>
              <a:rPr sz="1800" spc="-180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8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d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110" dirty="0">
                <a:solidFill>
                  <a:srgbClr val="585858"/>
                </a:solidFill>
                <a:latin typeface="Arial"/>
                <a:cs typeface="Arial"/>
              </a:rPr>
              <a:t>y</a:t>
            </a:r>
            <a:r>
              <a:rPr sz="1800" spc="-150" dirty="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sz="1800" spc="-55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95" dirty="0">
                <a:solidFill>
                  <a:srgbClr val="585858"/>
                </a:solidFill>
                <a:latin typeface="Arial"/>
                <a:cs typeface="Arial"/>
              </a:rPr>
              <a:t>Reanimador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18097" y="4326382"/>
            <a:ext cx="19596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30" dirty="0">
                <a:solidFill>
                  <a:srgbClr val="009999"/>
                </a:solidFill>
                <a:latin typeface="Arial"/>
                <a:cs typeface="Arial"/>
              </a:rPr>
              <a:t>Vacunatorio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90" dirty="0">
                <a:solidFill>
                  <a:srgbClr val="585858"/>
                </a:solidFill>
                <a:latin typeface="Arial"/>
                <a:cs typeface="Arial"/>
              </a:rPr>
              <a:t>3</a:t>
            </a:r>
            <a:r>
              <a:rPr sz="18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585858"/>
                </a:solidFill>
                <a:latin typeface="Arial"/>
                <a:cs typeface="Arial"/>
              </a:rPr>
              <a:t>b</a:t>
            </a:r>
            <a:r>
              <a:rPr sz="1800" spc="-95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sz="1800" spc="-120" dirty="0">
                <a:solidFill>
                  <a:srgbClr val="585858"/>
                </a:solidFill>
                <a:latin typeface="Arial"/>
                <a:cs typeface="Arial"/>
              </a:rPr>
              <a:t>x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 d</a:t>
            </a:r>
            <a:r>
              <a:rPr sz="1800" spc="-80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18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150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800" spc="70" dirty="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sz="1800" spc="-85" dirty="0">
                <a:solidFill>
                  <a:srgbClr val="585858"/>
                </a:solidFill>
                <a:latin typeface="Arial"/>
                <a:cs typeface="Arial"/>
              </a:rPr>
              <a:t>enc</a:t>
            </a:r>
            <a:r>
              <a:rPr sz="1800" spc="-45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1800" spc="-60" dirty="0">
                <a:solidFill>
                  <a:srgbClr val="585858"/>
                </a:solidFill>
                <a:latin typeface="Arial"/>
                <a:cs typeface="Arial"/>
              </a:rPr>
              <a:t>ón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4576"/>
            <a:ext cx="9108503" cy="19579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3603" y="2708960"/>
            <a:ext cx="6444234" cy="328650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11195" y="3786073"/>
            <a:ext cx="25419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95" dirty="0">
                <a:solidFill>
                  <a:srgbClr val="FFFFFF"/>
                </a:solidFill>
                <a:hlinkClick r:id="rId4"/>
              </a:rPr>
              <a:t>VE</a:t>
            </a:r>
            <a:r>
              <a:rPr sz="4400" spc="-640" dirty="0">
                <a:solidFill>
                  <a:srgbClr val="FFFFFF"/>
                </a:solidFill>
                <a:hlinkClick r:id="rId4"/>
              </a:rPr>
              <a:t>R</a:t>
            </a:r>
            <a:r>
              <a:rPr sz="4400" spc="-229" dirty="0">
                <a:solidFill>
                  <a:srgbClr val="FFFFFF"/>
                </a:solidFill>
                <a:hlinkClick r:id="rId4"/>
              </a:rPr>
              <a:t> VI</a:t>
            </a:r>
            <a:r>
              <a:rPr sz="4400" spc="-360" dirty="0">
                <a:solidFill>
                  <a:srgbClr val="FFFFFF"/>
                </a:solidFill>
                <a:hlinkClick r:id="rId4"/>
              </a:rPr>
              <a:t>D</a:t>
            </a:r>
            <a:r>
              <a:rPr sz="4400" spc="-865" dirty="0">
                <a:solidFill>
                  <a:srgbClr val="FFFFFF"/>
                </a:solidFill>
                <a:hlinkClick r:id="rId4"/>
              </a:rPr>
              <a:t>E</a:t>
            </a:r>
            <a:r>
              <a:rPr sz="4400" spc="-445" dirty="0">
                <a:solidFill>
                  <a:srgbClr val="FFFFFF"/>
                </a:solidFill>
                <a:hlinkClick r:id="rId4"/>
              </a:rPr>
              <a:t>O</a:t>
            </a:r>
            <a:endParaRPr sz="4400"/>
          </a:p>
        </p:txBody>
      </p:sp>
      <p:grpSp>
        <p:nvGrpSpPr>
          <p:cNvPr id="5" name="object 5"/>
          <p:cNvGrpSpPr/>
          <p:nvPr/>
        </p:nvGrpSpPr>
        <p:grpSpPr>
          <a:xfrm>
            <a:off x="6071489" y="3992371"/>
            <a:ext cx="385445" cy="529590"/>
            <a:chOff x="6071489" y="3992371"/>
            <a:chExt cx="385445" cy="529590"/>
          </a:xfrm>
        </p:grpSpPr>
        <p:sp>
          <p:nvSpPr>
            <p:cNvPr id="6" name="object 6"/>
            <p:cNvSpPr/>
            <p:nvPr/>
          </p:nvSpPr>
          <p:spPr>
            <a:xfrm>
              <a:off x="6084189" y="4005071"/>
              <a:ext cx="360045" cy="504190"/>
            </a:xfrm>
            <a:custGeom>
              <a:avLst/>
              <a:gdLst/>
              <a:ahLst/>
              <a:cxnLst/>
              <a:rect l="l" t="t" r="r" b="b"/>
              <a:pathLst>
                <a:path w="360045" h="504189">
                  <a:moveTo>
                    <a:pt x="179959" y="0"/>
                  </a:moveTo>
                  <a:lnTo>
                    <a:pt x="0" y="0"/>
                  </a:lnTo>
                  <a:lnTo>
                    <a:pt x="179959" y="251967"/>
                  </a:lnTo>
                  <a:lnTo>
                    <a:pt x="0" y="504063"/>
                  </a:lnTo>
                  <a:lnTo>
                    <a:pt x="179959" y="504063"/>
                  </a:lnTo>
                  <a:lnTo>
                    <a:pt x="360045" y="251967"/>
                  </a:lnTo>
                  <a:lnTo>
                    <a:pt x="1799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84189" y="4005071"/>
              <a:ext cx="360045" cy="504190"/>
            </a:xfrm>
            <a:custGeom>
              <a:avLst/>
              <a:gdLst/>
              <a:ahLst/>
              <a:cxnLst/>
              <a:rect l="l" t="t" r="r" b="b"/>
              <a:pathLst>
                <a:path w="360045" h="504189">
                  <a:moveTo>
                    <a:pt x="0" y="0"/>
                  </a:moveTo>
                  <a:lnTo>
                    <a:pt x="179959" y="0"/>
                  </a:lnTo>
                  <a:lnTo>
                    <a:pt x="360045" y="251967"/>
                  </a:lnTo>
                  <a:lnTo>
                    <a:pt x="179959" y="504063"/>
                  </a:lnTo>
                  <a:lnTo>
                    <a:pt x="0" y="504063"/>
                  </a:lnTo>
                  <a:lnTo>
                    <a:pt x="179959" y="251967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69482" y="5397246"/>
            <a:ext cx="774700" cy="1047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815" marR="238125" algn="just">
              <a:lnSpc>
                <a:spcPct val="100000"/>
              </a:lnSpc>
              <a:spcBef>
                <a:spcPts val="95"/>
              </a:spcBef>
            </a:pPr>
            <a:r>
              <a:rPr sz="1000" spc="-140" dirty="0">
                <a:latin typeface="Arial"/>
                <a:cs typeface="Arial"/>
              </a:rPr>
              <a:t>T</a:t>
            </a:r>
            <a:r>
              <a:rPr sz="1000" spc="-35" dirty="0">
                <a:latin typeface="Arial"/>
                <a:cs typeface="Arial"/>
              </a:rPr>
              <a:t>o</a:t>
            </a:r>
            <a:r>
              <a:rPr sz="1000" spc="-45" dirty="0">
                <a:latin typeface="Arial"/>
                <a:cs typeface="Arial"/>
              </a:rPr>
              <a:t>m</a:t>
            </a:r>
            <a:r>
              <a:rPr sz="1000" spc="-80" dirty="0">
                <a:latin typeface="Arial"/>
                <a:cs typeface="Arial"/>
              </a:rPr>
              <a:t>a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d</a:t>
            </a:r>
            <a:r>
              <a:rPr sz="1000" spc="-45" dirty="0">
                <a:latin typeface="Arial"/>
                <a:cs typeface="Arial"/>
              </a:rPr>
              <a:t>e  </a:t>
            </a:r>
            <a:r>
              <a:rPr sz="1000" spc="-10" dirty="0">
                <a:latin typeface="Arial"/>
                <a:cs typeface="Arial"/>
              </a:rPr>
              <a:t>M</a:t>
            </a:r>
            <a:r>
              <a:rPr sz="1000" spc="-5" dirty="0">
                <a:latin typeface="Arial"/>
                <a:cs typeface="Arial"/>
              </a:rPr>
              <a:t>u</a:t>
            </a:r>
            <a:r>
              <a:rPr sz="1000" spc="-70" dirty="0">
                <a:latin typeface="Arial"/>
                <a:cs typeface="Arial"/>
              </a:rPr>
              <a:t>e</a:t>
            </a:r>
            <a:r>
              <a:rPr sz="1000" spc="-125" dirty="0">
                <a:latin typeface="Arial"/>
                <a:cs typeface="Arial"/>
              </a:rPr>
              <a:t>s</a:t>
            </a:r>
            <a:r>
              <a:rPr sz="1000" spc="-5" dirty="0">
                <a:latin typeface="Arial"/>
                <a:cs typeface="Arial"/>
              </a:rPr>
              <a:t>tr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-80" dirty="0">
                <a:latin typeface="Arial"/>
                <a:cs typeface="Arial"/>
              </a:rPr>
              <a:t>s  </a:t>
            </a:r>
            <a:r>
              <a:rPr sz="1000" spc="-60" dirty="0">
                <a:latin typeface="Arial"/>
                <a:cs typeface="Arial"/>
              </a:rPr>
              <a:t>Tobalaba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850"/>
              </a:spcBef>
            </a:pPr>
            <a:r>
              <a:rPr sz="1000" spc="-140" dirty="0">
                <a:latin typeface="Arial"/>
                <a:cs typeface="Arial"/>
              </a:rPr>
              <a:t>T</a:t>
            </a:r>
            <a:r>
              <a:rPr sz="1000" spc="-35" dirty="0">
                <a:latin typeface="Arial"/>
                <a:cs typeface="Arial"/>
              </a:rPr>
              <a:t>o</a:t>
            </a:r>
            <a:r>
              <a:rPr sz="1000" spc="-45" dirty="0">
                <a:latin typeface="Arial"/>
                <a:cs typeface="Arial"/>
              </a:rPr>
              <a:t>m</a:t>
            </a:r>
            <a:r>
              <a:rPr sz="1000" spc="-80" dirty="0">
                <a:latin typeface="Arial"/>
                <a:cs typeface="Arial"/>
              </a:rPr>
              <a:t>a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d</a:t>
            </a:r>
            <a:r>
              <a:rPr sz="1000" spc="-45" dirty="0">
                <a:latin typeface="Arial"/>
                <a:cs typeface="Arial"/>
              </a:rPr>
              <a:t>e  </a:t>
            </a:r>
            <a:r>
              <a:rPr sz="1000" spc="-40" dirty="0">
                <a:latin typeface="Arial"/>
                <a:cs typeface="Arial"/>
              </a:rPr>
              <a:t>Muestras </a:t>
            </a:r>
            <a:r>
              <a:rPr sz="1000" spc="-35" dirty="0">
                <a:latin typeface="Arial"/>
                <a:cs typeface="Arial"/>
              </a:rPr>
              <a:t> Manu</a:t>
            </a:r>
            <a:r>
              <a:rPr sz="1000" spc="-70" dirty="0">
                <a:latin typeface="Arial"/>
                <a:cs typeface="Arial"/>
              </a:rPr>
              <a:t>e</a:t>
            </a:r>
            <a:r>
              <a:rPr sz="1000" spc="5" dirty="0">
                <a:latin typeface="Arial"/>
                <a:cs typeface="Arial"/>
              </a:rPr>
              <a:t>l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Mo</a:t>
            </a:r>
            <a:r>
              <a:rPr sz="1000" spc="-35" dirty="0">
                <a:latin typeface="Arial"/>
                <a:cs typeface="Arial"/>
              </a:rPr>
              <a:t>n</a:t>
            </a:r>
            <a:r>
              <a:rPr sz="1000" spc="55" dirty="0">
                <a:latin typeface="Arial"/>
                <a:cs typeface="Arial"/>
              </a:rPr>
              <a:t>tt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83197" y="4476750"/>
            <a:ext cx="6515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140" dirty="0">
                <a:latin typeface="Arial"/>
                <a:cs typeface="Arial"/>
              </a:rPr>
              <a:t>T</a:t>
            </a:r>
            <a:r>
              <a:rPr sz="1000" spc="-35" dirty="0">
                <a:latin typeface="Arial"/>
                <a:cs typeface="Arial"/>
              </a:rPr>
              <a:t>o</a:t>
            </a:r>
            <a:r>
              <a:rPr sz="1000" spc="-45" dirty="0">
                <a:latin typeface="Arial"/>
                <a:cs typeface="Arial"/>
              </a:rPr>
              <a:t>m</a:t>
            </a:r>
            <a:r>
              <a:rPr sz="1000" spc="-80" dirty="0">
                <a:latin typeface="Arial"/>
                <a:cs typeface="Arial"/>
              </a:rPr>
              <a:t>a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d</a:t>
            </a:r>
            <a:r>
              <a:rPr sz="1000" spc="-45" dirty="0">
                <a:latin typeface="Arial"/>
                <a:cs typeface="Arial"/>
              </a:rPr>
              <a:t>e  </a:t>
            </a:r>
            <a:r>
              <a:rPr sz="1000" spc="-10" dirty="0">
                <a:latin typeface="Arial"/>
                <a:cs typeface="Arial"/>
              </a:rPr>
              <a:t>M</a:t>
            </a:r>
            <a:r>
              <a:rPr sz="1000" spc="-5" dirty="0">
                <a:latin typeface="Arial"/>
                <a:cs typeface="Arial"/>
              </a:rPr>
              <a:t>u</a:t>
            </a:r>
            <a:r>
              <a:rPr sz="1000" spc="-70" dirty="0">
                <a:latin typeface="Arial"/>
                <a:cs typeface="Arial"/>
              </a:rPr>
              <a:t>e</a:t>
            </a:r>
            <a:r>
              <a:rPr sz="1000" spc="-125" dirty="0">
                <a:latin typeface="Arial"/>
                <a:cs typeface="Arial"/>
              </a:rPr>
              <a:t>s</a:t>
            </a:r>
            <a:r>
              <a:rPr sz="1000" spc="-5" dirty="0">
                <a:latin typeface="Arial"/>
                <a:cs typeface="Arial"/>
              </a:rPr>
              <a:t>tr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-114" dirty="0">
                <a:latin typeface="Arial"/>
                <a:cs typeface="Arial"/>
              </a:rPr>
              <a:t>s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-140" dirty="0">
                <a:latin typeface="Arial"/>
                <a:cs typeface="Arial"/>
              </a:rPr>
              <a:t>L</a:t>
            </a:r>
            <a:r>
              <a:rPr sz="1000" spc="-55" dirty="0">
                <a:latin typeface="Arial"/>
                <a:cs typeface="Arial"/>
              </a:rPr>
              <a:t>a  </a:t>
            </a:r>
            <a:r>
              <a:rPr sz="1000" spc="-75" dirty="0">
                <a:latin typeface="Arial"/>
                <a:cs typeface="Arial"/>
              </a:rPr>
              <a:t>Reina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35115" y="553973"/>
            <a:ext cx="64071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65" dirty="0">
                <a:solidFill>
                  <a:srgbClr val="009999"/>
                </a:solidFill>
                <a:latin typeface="Arial"/>
                <a:cs typeface="Arial"/>
              </a:rPr>
              <a:t>Clínica </a:t>
            </a:r>
            <a:r>
              <a:rPr sz="1000" spc="-6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009999"/>
                </a:solidFill>
                <a:latin typeface="Arial"/>
                <a:cs typeface="Arial"/>
              </a:rPr>
              <a:t>Alema</a:t>
            </a:r>
            <a:r>
              <a:rPr sz="1000" spc="-45" dirty="0">
                <a:solidFill>
                  <a:srgbClr val="009999"/>
                </a:solidFill>
                <a:latin typeface="Arial"/>
                <a:cs typeface="Arial"/>
              </a:rPr>
              <a:t>n</a:t>
            </a:r>
            <a:r>
              <a:rPr sz="1000" spc="-80" dirty="0">
                <a:solidFill>
                  <a:srgbClr val="009999"/>
                </a:solidFill>
                <a:latin typeface="Arial"/>
                <a:cs typeface="Arial"/>
              </a:rPr>
              <a:t>a</a:t>
            </a:r>
            <a:r>
              <a:rPr sz="1000" spc="-5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009999"/>
                </a:solidFill>
                <a:latin typeface="Arial"/>
                <a:cs typeface="Arial"/>
              </a:rPr>
              <a:t>d</a:t>
            </a:r>
            <a:r>
              <a:rPr sz="1000" spc="-45" dirty="0">
                <a:solidFill>
                  <a:srgbClr val="009999"/>
                </a:solidFill>
                <a:latin typeface="Arial"/>
                <a:cs typeface="Arial"/>
              </a:rPr>
              <a:t>e  </a:t>
            </a:r>
            <a:r>
              <a:rPr sz="1000" spc="-114" dirty="0">
                <a:solidFill>
                  <a:srgbClr val="009999"/>
                </a:solidFill>
                <a:latin typeface="Arial"/>
                <a:cs typeface="Arial"/>
              </a:rPr>
              <a:t>L</a:t>
            </a:r>
            <a:r>
              <a:rPr sz="1000" spc="-110" dirty="0">
                <a:solidFill>
                  <a:srgbClr val="009999"/>
                </a:solidFill>
                <a:latin typeface="Arial"/>
                <a:cs typeface="Arial"/>
              </a:rPr>
              <a:t>a</a:t>
            </a:r>
            <a:r>
              <a:rPr sz="1000" spc="-5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009999"/>
                </a:solidFill>
                <a:latin typeface="Arial"/>
                <a:cs typeface="Arial"/>
              </a:rPr>
              <a:t>D</a:t>
            </a:r>
            <a:r>
              <a:rPr sz="1000" spc="-50" dirty="0">
                <a:solidFill>
                  <a:srgbClr val="009999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009999"/>
                </a:solidFill>
                <a:latin typeface="Arial"/>
                <a:cs typeface="Arial"/>
              </a:rPr>
              <a:t>h</a:t>
            </a:r>
            <a:r>
              <a:rPr sz="1000" spc="-95" dirty="0">
                <a:solidFill>
                  <a:srgbClr val="009999"/>
                </a:solidFill>
                <a:latin typeface="Arial"/>
                <a:cs typeface="Arial"/>
              </a:rPr>
              <a:t>es</a:t>
            </a:r>
            <a:r>
              <a:rPr sz="1000" spc="-80" dirty="0">
                <a:solidFill>
                  <a:srgbClr val="009999"/>
                </a:solidFill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166429" y="1182941"/>
            <a:ext cx="4028440" cy="4250690"/>
            <a:chOff x="2166429" y="1182941"/>
            <a:chExt cx="4028440" cy="4250690"/>
          </a:xfrm>
        </p:grpSpPr>
        <p:sp>
          <p:nvSpPr>
            <p:cNvPr id="6" name="object 6"/>
            <p:cNvSpPr/>
            <p:nvPr/>
          </p:nvSpPr>
          <p:spPr>
            <a:xfrm>
              <a:off x="4447032" y="3297555"/>
              <a:ext cx="1743075" cy="2131060"/>
            </a:xfrm>
            <a:custGeom>
              <a:avLst/>
              <a:gdLst/>
              <a:ahLst/>
              <a:cxnLst/>
              <a:rect l="l" t="t" r="r" b="b"/>
              <a:pathLst>
                <a:path w="1743075" h="2131060">
                  <a:moveTo>
                    <a:pt x="0" y="0"/>
                  </a:moveTo>
                  <a:lnTo>
                    <a:pt x="1742566" y="2130806"/>
                  </a:lnTo>
                </a:path>
              </a:pathLst>
            </a:custGeom>
            <a:ln w="9525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71192" y="1187703"/>
              <a:ext cx="1697989" cy="277495"/>
            </a:xfrm>
            <a:custGeom>
              <a:avLst/>
              <a:gdLst/>
              <a:ahLst/>
              <a:cxnLst/>
              <a:rect l="l" t="t" r="r" b="b"/>
              <a:pathLst>
                <a:path w="1697989" h="277494">
                  <a:moveTo>
                    <a:pt x="1697482" y="276987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140967" y="936498"/>
            <a:ext cx="95186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000" spc="-150" dirty="0">
                <a:solidFill>
                  <a:srgbClr val="009999"/>
                </a:solidFill>
                <a:latin typeface="Arial"/>
                <a:cs typeface="Arial"/>
              </a:rPr>
              <a:t>C</a:t>
            </a:r>
            <a:r>
              <a:rPr sz="1000" spc="-120" dirty="0">
                <a:solidFill>
                  <a:srgbClr val="009999"/>
                </a:solidFill>
                <a:latin typeface="Arial"/>
                <a:cs typeface="Arial"/>
              </a:rPr>
              <a:t>e</a:t>
            </a:r>
            <a:r>
              <a:rPr sz="1000" spc="-35" dirty="0">
                <a:solidFill>
                  <a:srgbClr val="009999"/>
                </a:solidFill>
                <a:latin typeface="Arial"/>
                <a:cs typeface="Arial"/>
              </a:rPr>
              <a:t>n</a:t>
            </a:r>
            <a:r>
              <a:rPr sz="1000" spc="10" dirty="0">
                <a:solidFill>
                  <a:srgbClr val="009999"/>
                </a:solidFill>
                <a:latin typeface="Arial"/>
                <a:cs typeface="Arial"/>
              </a:rPr>
              <a:t>tro</a:t>
            </a:r>
            <a:r>
              <a:rPr sz="1000" spc="-3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009999"/>
                </a:solidFill>
                <a:latin typeface="Arial"/>
                <a:cs typeface="Arial"/>
              </a:rPr>
              <a:t>M</a:t>
            </a:r>
            <a:r>
              <a:rPr sz="1000" spc="-25" dirty="0">
                <a:solidFill>
                  <a:srgbClr val="009999"/>
                </a:solidFill>
                <a:latin typeface="Arial"/>
                <a:cs typeface="Arial"/>
              </a:rPr>
              <a:t>é</a:t>
            </a:r>
            <a:r>
              <a:rPr sz="1000" spc="-35" dirty="0">
                <a:solidFill>
                  <a:srgbClr val="009999"/>
                </a:solidFill>
                <a:latin typeface="Arial"/>
                <a:cs typeface="Arial"/>
              </a:rPr>
              <a:t>dico</a:t>
            </a:r>
            <a:r>
              <a:rPr sz="1000" spc="-5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009999"/>
                </a:solidFill>
                <a:latin typeface="Arial"/>
                <a:cs typeface="Arial"/>
              </a:rPr>
              <a:t>d</a:t>
            </a:r>
            <a:r>
              <a:rPr sz="1000" spc="-65" dirty="0">
                <a:solidFill>
                  <a:srgbClr val="009999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000" spc="-55" dirty="0">
                <a:solidFill>
                  <a:srgbClr val="009999"/>
                </a:solidFill>
                <a:latin typeface="Arial"/>
                <a:cs typeface="Arial"/>
              </a:rPr>
              <a:t>Chicureo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-12700" y="152780"/>
            <a:ext cx="6221095" cy="5930900"/>
            <a:chOff x="-12700" y="152780"/>
            <a:chExt cx="6221095" cy="5930900"/>
          </a:xfrm>
        </p:grpSpPr>
        <p:sp>
          <p:nvSpPr>
            <p:cNvPr id="10" name="object 10"/>
            <p:cNvSpPr/>
            <p:nvPr/>
          </p:nvSpPr>
          <p:spPr>
            <a:xfrm>
              <a:off x="4426203" y="3001772"/>
              <a:ext cx="1777364" cy="873760"/>
            </a:xfrm>
            <a:custGeom>
              <a:avLst/>
              <a:gdLst/>
              <a:ahLst/>
              <a:cxnLst/>
              <a:rect l="l" t="t" r="r" b="b"/>
              <a:pathLst>
                <a:path w="1777364" h="873760">
                  <a:moveTo>
                    <a:pt x="0" y="0"/>
                  </a:moveTo>
                  <a:lnTo>
                    <a:pt x="1777238" y="873378"/>
                  </a:lnTo>
                </a:path>
              </a:pathLst>
            </a:custGeom>
            <a:ln w="9525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77944" y="2438247"/>
              <a:ext cx="189052" cy="25199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18659" y="1837944"/>
              <a:ext cx="1673352" cy="8001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567046" y="1871979"/>
              <a:ext cx="1577975" cy="692150"/>
            </a:xfrm>
            <a:custGeom>
              <a:avLst/>
              <a:gdLst/>
              <a:ahLst/>
              <a:cxnLst/>
              <a:rect l="l" t="t" r="r" b="b"/>
              <a:pathLst>
                <a:path w="1577975" h="692150">
                  <a:moveTo>
                    <a:pt x="0" y="692150"/>
                  </a:moveTo>
                  <a:lnTo>
                    <a:pt x="1577848" y="0"/>
                  </a:lnTo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50226" y="5275579"/>
              <a:ext cx="400685" cy="803275"/>
            </a:xfrm>
            <a:custGeom>
              <a:avLst/>
              <a:gdLst/>
              <a:ahLst/>
              <a:cxnLst/>
              <a:rect l="l" t="t" r="r" b="b"/>
              <a:pathLst>
                <a:path w="400684" h="803275">
                  <a:moveTo>
                    <a:pt x="400278" y="0"/>
                  </a:moveTo>
                  <a:lnTo>
                    <a:pt x="0" y="803249"/>
                  </a:lnTo>
                </a:path>
              </a:pathLst>
            </a:custGeom>
            <a:ln w="9525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716134"/>
              <a:ext cx="1899158" cy="190804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0" y="165480"/>
              <a:ext cx="5508625" cy="892175"/>
            </a:xfrm>
            <a:custGeom>
              <a:avLst/>
              <a:gdLst/>
              <a:ahLst/>
              <a:cxnLst/>
              <a:rect l="l" t="t" r="r" b="b"/>
              <a:pathLst>
                <a:path w="5508625" h="892175">
                  <a:moveTo>
                    <a:pt x="0" y="891794"/>
                  </a:moveTo>
                  <a:lnTo>
                    <a:pt x="5062220" y="891794"/>
                  </a:lnTo>
                  <a:lnTo>
                    <a:pt x="5110803" y="889177"/>
                  </a:lnTo>
                  <a:lnTo>
                    <a:pt x="5157872" y="881509"/>
                  </a:lnTo>
                  <a:lnTo>
                    <a:pt x="5203154" y="869061"/>
                  </a:lnTo>
                  <a:lnTo>
                    <a:pt x="5246377" y="852105"/>
                  </a:lnTo>
                  <a:lnTo>
                    <a:pt x="5287268" y="830913"/>
                  </a:lnTo>
                  <a:lnTo>
                    <a:pt x="5325557" y="805759"/>
                  </a:lnTo>
                  <a:lnTo>
                    <a:pt x="5360970" y="776912"/>
                  </a:lnTo>
                  <a:lnTo>
                    <a:pt x="5393235" y="744647"/>
                  </a:lnTo>
                  <a:lnTo>
                    <a:pt x="5422082" y="709234"/>
                  </a:lnTo>
                  <a:lnTo>
                    <a:pt x="5447236" y="670945"/>
                  </a:lnTo>
                  <a:lnTo>
                    <a:pt x="5468428" y="630054"/>
                  </a:lnTo>
                  <a:lnTo>
                    <a:pt x="5485383" y="586831"/>
                  </a:lnTo>
                  <a:lnTo>
                    <a:pt x="5497832" y="541549"/>
                  </a:lnTo>
                  <a:lnTo>
                    <a:pt x="5505500" y="494480"/>
                  </a:lnTo>
                  <a:lnTo>
                    <a:pt x="5508117" y="445897"/>
                  </a:lnTo>
                  <a:lnTo>
                    <a:pt x="5508117" y="0"/>
                  </a:lnTo>
                  <a:lnTo>
                    <a:pt x="0" y="0"/>
                  </a:lnTo>
                  <a:lnTo>
                    <a:pt x="0" y="891794"/>
                  </a:lnTo>
                  <a:close/>
                </a:path>
              </a:pathLst>
            </a:custGeom>
            <a:ln w="25399">
              <a:solidFill>
                <a:srgbClr val="00A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283197" y="2841751"/>
            <a:ext cx="781050" cy="1264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" marR="259079">
              <a:lnSpc>
                <a:spcPct val="100000"/>
              </a:lnSpc>
              <a:spcBef>
                <a:spcPts val="95"/>
              </a:spcBef>
            </a:pPr>
            <a:r>
              <a:rPr sz="1000" spc="-140" dirty="0">
                <a:latin typeface="Arial"/>
                <a:cs typeface="Arial"/>
              </a:rPr>
              <a:t>T</a:t>
            </a:r>
            <a:r>
              <a:rPr sz="1000" spc="-35" dirty="0">
                <a:latin typeface="Arial"/>
                <a:cs typeface="Arial"/>
              </a:rPr>
              <a:t>o</a:t>
            </a:r>
            <a:r>
              <a:rPr sz="1000" spc="-45" dirty="0">
                <a:latin typeface="Arial"/>
                <a:cs typeface="Arial"/>
              </a:rPr>
              <a:t>m</a:t>
            </a:r>
            <a:r>
              <a:rPr sz="1000" spc="-80" dirty="0">
                <a:latin typeface="Arial"/>
                <a:cs typeface="Arial"/>
              </a:rPr>
              <a:t>a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d</a:t>
            </a:r>
            <a:r>
              <a:rPr sz="1000" spc="-45" dirty="0">
                <a:latin typeface="Arial"/>
                <a:cs typeface="Arial"/>
              </a:rPr>
              <a:t>e  </a:t>
            </a:r>
            <a:r>
              <a:rPr sz="1000" spc="-10" dirty="0">
                <a:latin typeface="Arial"/>
                <a:cs typeface="Arial"/>
              </a:rPr>
              <a:t>M</a:t>
            </a:r>
            <a:r>
              <a:rPr sz="1000" spc="-5" dirty="0">
                <a:latin typeface="Arial"/>
                <a:cs typeface="Arial"/>
              </a:rPr>
              <a:t>u</a:t>
            </a:r>
            <a:r>
              <a:rPr sz="1000" spc="-70" dirty="0">
                <a:latin typeface="Arial"/>
                <a:cs typeface="Arial"/>
              </a:rPr>
              <a:t>e</a:t>
            </a:r>
            <a:r>
              <a:rPr sz="1000" spc="-125" dirty="0">
                <a:latin typeface="Arial"/>
                <a:cs typeface="Arial"/>
              </a:rPr>
              <a:t>s</a:t>
            </a:r>
            <a:r>
              <a:rPr sz="1000" spc="-5" dirty="0">
                <a:latin typeface="Arial"/>
                <a:cs typeface="Arial"/>
              </a:rPr>
              <a:t>tr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-114" dirty="0"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  <a:p>
            <a:pPr marL="29845">
              <a:lnSpc>
                <a:spcPct val="100000"/>
              </a:lnSpc>
            </a:pPr>
            <a:r>
              <a:rPr sz="1000" spc="-90" dirty="0">
                <a:latin typeface="Arial"/>
                <a:cs typeface="Arial"/>
              </a:rPr>
              <a:t>L</a:t>
            </a:r>
            <a:r>
              <a:rPr sz="1000" spc="-85" dirty="0">
                <a:latin typeface="Arial"/>
                <a:cs typeface="Arial"/>
              </a:rPr>
              <a:t>o</a:t>
            </a:r>
            <a:r>
              <a:rPr sz="1000" spc="-114" dirty="0">
                <a:latin typeface="Arial"/>
                <a:cs typeface="Arial"/>
              </a:rPr>
              <a:t>s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-85" dirty="0">
                <a:latin typeface="Arial"/>
                <a:cs typeface="Arial"/>
              </a:rPr>
              <a:t>D</a:t>
            </a:r>
            <a:r>
              <a:rPr sz="1000" spc="-65" dirty="0">
                <a:latin typeface="Arial"/>
                <a:cs typeface="Arial"/>
              </a:rPr>
              <a:t>o</a:t>
            </a:r>
            <a:r>
              <a:rPr sz="1000" spc="-45" dirty="0">
                <a:latin typeface="Arial"/>
                <a:cs typeface="Arial"/>
              </a:rPr>
              <a:t>m</a:t>
            </a:r>
            <a:r>
              <a:rPr sz="1000" spc="-15" dirty="0">
                <a:latin typeface="Arial"/>
                <a:cs typeface="Arial"/>
              </a:rPr>
              <a:t>in</a:t>
            </a:r>
            <a:r>
              <a:rPr sz="1000" spc="-55" dirty="0">
                <a:latin typeface="Arial"/>
                <a:cs typeface="Arial"/>
              </a:rPr>
              <a:t>icos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Arial"/>
              <a:cs typeface="Arial"/>
            </a:endParaRPr>
          </a:p>
          <a:p>
            <a:pPr marL="12700" marR="276860" algn="just">
              <a:lnSpc>
                <a:spcPct val="100000"/>
              </a:lnSpc>
              <a:spcBef>
                <a:spcPts val="5"/>
              </a:spcBef>
            </a:pPr>
            <a:r>
              <a:rPr sz="1000" spc="-140" dirty="0">
                <a:latin typeface="Arial"/>
                <a:cs typeface="Arial"/>
              </a:rPr>
              <a:t>T</a:t>
            </a:r>
            <a:r>
              <a:rPr sz="1000" spc="-35" dirty="0">
                <a:latin typeface="Arial"/>
                <a:cs typeface="Arial"/>
              </a:rPr>
              <a:t>o</a:t>
            </a:r>
            <a:r>
              <a:rPr sz="1000" spc="-45" dirty="0">
                <a:latin typeface="Arial"/>
                <a:cs typeface="Arial"/>
              </a:rPr>
              <a:t>m</a:t>
            </a:r>
            <a:r>
              <a:rPr sz="1000" spc="-80" dirty="0">
                <a:latin typeface="Arial"/>
                <a:cs typeface="Arial"/>
              </a:rPr>
              <a:t>a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d</a:t>
            </a:r>
            <a:r>
              <a:rPr sz="1000" spc="-45" dirty="0">
                <a:latin typeface="Arial"/>
                <a:cs typeface="Arial"/>
              </a:rPr>
              <a:t>e  </a:t>
            </a:r>
            <a:r>
              <a:rPr sz="1000" spc="-10" dirty="0">
                <a:latin typeface="Arial"/>
                <a:cs typeface="Arial"/>
              </a:rPr>
              <a:t>M</a:t>
            </a:r>
            <a:r>
              <a:rPr sz="1000" spc="-5" dirty="0">
                <a:latin typeface="Arial"/>
                <a:cs typeface="Arial"/>
              </a:rPr>
              <a:t>u</a:t>
            </a:r>
            <a:r>
              <a:rPr sz="1000" spc="-70" dirty="0">
                <a:latin typeface="Arial"/>
                <a:cs typeface="Arial"/>
              </a:rPr>
              <a:t>e</a:t>
            </a:r>
            <a:r>
              <a:rPr sz="1000" spc="-125" dirty="0">
                <a:latin typeface="Arial"/>
                <a:cs typeface="Arial"/>
              </a:rPr>
              <a:t>s</a:t>
            </a:r>
            <a:r>
              <a:rPr sz="1000" spc="-5" dirty="0">
                <a:latin typeface="Arial"/>
                <a:cs typeface="Arial"/>
              </a:rPr>
              <a:t>tr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-80" dirty="0">
                <a:latin typeface="Arial"/>
                <a:cs typeface="Arial"/>
              </a:rPr>
              <a:t>s  </a:t>
            </a:r>
            <a:r>
              <a:rPr sz="1000" spc="-185" dirty="0">
                <a:latin typeface="Arial"/>
                <a:cs typeface="Arial"/>
              </a:rPr>
              <a:t>E</a:t>
            </a:r>
            <a:r>
              <a:rPr sz="1000" spc="5" dirty="0">
                <a:latin typeface="Arial"/>
                <a:cs typeface="Arial"/>
              </a:rPr>
              <a:t>l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155" dirty="0">
                <a:latin typeface="Arial"/>
                <a:cs typeface="Arial"/>
              </a:rPr>
              <a:t>G</a:t>
            </a:r>
            <a:r>
              <a:rPr sz="1000" spc="-35" dirty="0">
                <a:latin typeface="Arial"/>
                <a:cs typeface="Arial"/>
              </a:rPr>
              <a:t>o</a:t>
            </a:r>
            <a:r>
              <a:rPr sz="1000" spc="15" dirty="0">
                <a:latin typeface="Arial"/>
                <a:cs typeface="Arial"/>
              </a:rPr>
              <a:t>lf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24778" y="1620773"/>
            <a:ext cx="62865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65" dirty="0">
                <a:solidFill>
                  <a:srgbClr val="009999"/>
                </a:solidFill>
                <a:latin typeface="Arial"/>
                <a:cs typeface="Arial"/>
              </a:rPr>
              <a:t>Clínica </a:t>
            </a:r>
            <a:r>
              <a:rPr sz="1000" spc="-6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009999"/>
                </a:solidFill>
                <a:latin typeface="Arial"/>
                <a:cs typeface="Arial"/>
              </a:rPr>
              <a:t>Alemana </a:t>
            </a:r>
            <a:r>
              <a:rPr sz="1000" spc="-5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009999"/>
                </a:solidFill>
                <a:latin typeface="Arial"/>
                <a:cs typeface="Arial"/>
              </a:rPr>
              <a:t>d</a:t>
            </a:r>
            <a:r>
              <a:rPr sz="1000" spc="-65" dirty="0">
                <a:solidFill>
                  <a:srgbClr val="009999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000" spc="-165" dirty="0">
                <a:solidFill>
                  <a:srgbClr val="009999"/>
                </a:solidFill>
                <a:latin typeface="Arial"/>
                <a:cs typeface="Arial"/>
              </a:rPr>
              <a:t>S</a:t>
            </a:r>
            <a:r>
              <a:rPr sz="1000" spc="-135" dirty="0">
                <a:solidFill>
                  <a:srgbClr val="009999"/>
                </a:solidFill>
                <a:latin typeface="Arial"/>
                <a:cs typeface="Arial"/>
              </a:rPr>
              <a:t>a</a:t>
            </a:r>
            <a:r>
              <a:rPr sz="1000" spc="-35" dirty="0">
                <a:solidFill>
                  <a:srgbClr val="009999"/>
                </a:solidFill>
                <a:latin typeface="Arial"/>
                <a:cs typeface="Arial"/>
              </a:rPr>
              <a:t>n</a:t>
            </a:r>
            <a:r>
              <a:rPr sz="1000" spc="-10" dirty="0">
                <a:solidFill>
                  <a:srgbClr val="009999"/>
                </a:solidFill>
                <a:latin typeface="Arial"/>
                <a:cs typeface="Arial"/>
              </a:rPr>
              <a:t>tia</a:t>
            </a:r>
            <a:r>
              <a:rPr sz="1000" spc="-60" dirty="0">
                <a:solidFill>
                  <a:srgbClr val="009999"/>
                </a:solidFill>
                <a:latin typeface="Arial"/>
                <a:cs typeface="Arial"/>
              </a:rPr>
              <a:t>go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05650" y="448995"/>
            <a:ext cx="1556638" cy="1056208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69328" y="1552752"/>
            <a:ext cx="1585976" cy="798779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85115" y="236982"/>
            <a:ext cx="43332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Clínica</a:t>
            </a:r>
            <a:r>
              <a:rPr sz="2400" spc="-110" dirty="0"/>
              <a:t> </a:t>
            </a:r>
            <a:r>
              <a:rPr sz="2400" spc="-5" dirty="0"/>
              <a:t>Alemana</a:t>
            </a:r>
            <a:r>
              <a:rPr sz="2400" spc="10" dirty="0"/>
              <a:t> </a:t>
            </a:r>
            <a:r>
              <a:rPr sz="2400" spc="-5" dirty="0"/>
              <a:t>Sucursales</a:t>
            </a:r>
            <a:r>
              <a:rPr sz="2400" spc="10" dirty="0"/>
              <a:t> </a:t>
            </a:r>
            <a:r>
              <a:rPr sz="2400" spc="-5" dirty="0"/>
              <a:t>y </a:t>
            </a:r>
            <a:r>
              <a:rPr sz="2400" spc="-650" dirty="0"/>
              <a:t> </a:t>
            </a:r>
            <a:r>
              <a:rPr sz="2400" spc="-40" dirty="0"/>
              <a:t>Tomas</a:t>
            </a:r>
            <a:r>
              <a:rPr sz="2400" spc="-5" dirty="0"/>
              <a:t> de</a:t>
            </a:r>
            <a:r>
              <a:rPr sz="2400" dirty="0"/>
              <a:t> </a:t>
            </a:r>
            <a:r>
              <a:rPr sz="2400" spc="-5" dirty="0"/>
              <a:t>Muestra</a:t>
            </a:r>
            <a:endParaRPr sz="2400"/>
          </a:p>
        </p:txBody>
      </p:sp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86600" y="3429012"/>
            <a:ext cx="1568577" cy="883272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69328" y="4437138"/>
            <a:ext cx="1595501" cy="775576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078091" y="2492882"/>
            <a:ext cx="1577212" cy="860298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29831" y="5301208"/>
            <a:ext cx="1635252" cy="775576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069328" y="6146241"/>
            <a:ext cx="1598929" cy="57597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016" y="4508957"/>
            <a:ext cx="7112634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FFFFFF"/>
                </a:solidFill>
              </a:rPr>
              <a:t>Clínica Alemana </a:t>
            </a:r>
            <a:r>
              <a:rPr sz="4800" dirty="0">
                <a:solidFill>
                  <a:srgbClr val="FFFFFF"/>
                </a:solidFill>
              </a:rPr>
              <a:t>y </a:t>
            </a:r>
            <a:r>
              <a:rPr sz="4800" spc="5" dirty="0">
                <a:solidFill>
                  <a:srgbClr val="FFFFFF"/>
                </a:solidFill>
              </a:rPr>
              <a:t> </a:t>
            </a:r>
            <a:r>
              <a:rPr sz="4800" spc="-5" dirty="0">
                <a:solidFill>
                  <a:srgbClr val="FFFFFF"/>
                </a:solidFill>
              </a:rPr>
              <a:t>Servicio</a:t>
            </a:r>
            <a:r>
              <a:rPr sz="4800" spc="10" dirty="0">
                <a:solidFill>
                  <a:srgbClr val="FFFFFF"/>
                </a:solidFill>
              </a:rPr>
              <a:t> </a:t>
            </a:r>
            <a:r>
              <a:rPr sz="4800" spc="-5" dirty="0">
                <a:solidFill>
                  <a:srgbClr val="FFFFFF"/>
                </a:solidFill>
              </a:rPr>
              <a:t>de Convenio</a:t>
            </a:r>
            <a:r>
              <a:rPr sz="4800" spc="30" dirty="0">
                <a:solidFill>
                  <a:srgbClr val="FFFFFF"/>
                </a:solidFill>
              </a:rPr>
              <a:t> </a:t>
            </a:r>
            <a:r>
              <a:rPr sz="4800" spc="-5" dirty="0">
                <a:solidFill>
                  <a:srgbClr val="FFFFFF"/>
                </a:solidFill>
              </a:rPr>
              <a:t>de </a:t>
            </a:r>
            <a:r>
              <a:rPr sz="4800" spc="-1320" dirty="0">
                <a:solidFill>
                  <a:srgbClr val="FFFFFF"/>
                </a:solidFill>
              </a:rPr>
              <a:t> </a:t>
            </a:r>
            <a:r>
              <a:rPr sz="4800" spc="-5" dirty="0">
                <a:solidFill>
                  <a:srgbClr val="FFFFFF"/>
                </a:solidFill>
              </a:rPr>
              <a:t>Accidentes</a:t>
            </a:r>
            <a:endParaRPr sz="4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523" y="115443"/>
            <a:ext cx="4860290" cy="1225550"/>
          </a:xfrm>
          <a:custGeom>
            <a:avLst/>
            <a:gdLst/>
            <a:ahLst/>
            <a:cxnLst/>
            <a:rect l="l" t="t" r="r" b="b"/>
            <a:pathLst>
              <a:path w="4860290" h="1225550">
                <a:moveTo>
                  <a:pt x="0" y="1225295"/>
                </a:moveTo>
                <a:lnTo>
                  <a:pt x="4247324" y="1225295"/>
                </a:lnTo>
                <a:lnTo>
                  <a:pt x="4295215" y="1223452"/>
                </a:lnTo>
                <a:lnTo>
                  <a:pt x="4342095" y="1218013"/>
                </a:lnTo>
                <a:lnTo>
                  <a:pt x="4387830" y="1209114"/>
                </a:lnTo>
                <a:lnTo>
                  <a:pt x="4432282" y="1196891"/>
                </a:lnTo>
                <a:lnTo>
                  <a:pt x="4475315" y="1181481"/>
                </a:lnTo>
                <a:lnTo>
                  <a:pt x="4516794" y="1163020"/>
                </a:lnTo>
                <a:lnTo>
                  <a:pt x="4556583" y="1141645"/>
                </a:lnTo>
                <a:lnTo>
                  <a:pt x="4594546" y="1117491"/>
                </a:lnTo>
                <a:lnTo>
                  <a:pt x="4630546" y="1090695"/>
                </a:lnTo>
                <a:lnTo>
                  <a:pt x="4664447" y="1061393"/>
                </a:lnTo>
                <a:lnTo>
                  <a:pt x="4696114" y="1029721"/>
                </a:lnTo>
                <a:lnTo>
                  <a:pt x="4725411" y="995816"/>
                </a:lnTo>
                <a:lnTo>
                  <a:pt x="4752202" y="959813"/>
                </a:lnTo>
                <a:lnTo>
                  <a:pt x="4776350" y="921850"/>
                </a:lnTo>
                <a:lnTo>
                  <a:pt x="4797719" y="882062"/>
                </a:lnTo>
                <a:lnTo>
                  <a:pt x="4816174" y="840586"/>
                </a:lnTo>
                <a:lnTo>
                  <a:pt x="4831579" y="797558"/>
                </a:lnTo>
                <a:lnTo>
                  <a:pt x="4843797" y="753113"/>
                </a:lnTo>
                <a:lnTo>
                  <a:pt x="4852692" y="707389"/>
                </a:lnTo>
                <a:lnTo>
                  <a:pt x="4858129" y="660522"/>
                </a:lnTo>
                <a:lnTo>
                  <a:pt x="4859972" y="612647"/>
                </a:lnTo>
                <a:lnTo>
                  <a:pt x="4859972" y="0"/>
                </a:lnTo>
                <a:lnTo>
                  <a:pt x="0" y="0"/>
                </a:lnTo>
                <a:lnTo>
                  <a:pt x="0" y="1225295"/>
                </a:lnTo>
                <a:close/>
              </a:path>
            </a:pathLst>
          </a:custGeom>
          <a:ln w="25399">
            <a:solidFill>
              <a:srgbClr val="00A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4863" y="342138"/>
            <a:ext cx="43332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Clínica</a:t>
            </a:r>
            <a:r>
              <a:rPr sz="2400" spc="-110" dirty="0"/>
              <a:t> </a:t>
            </a:r>
            <a:r>
              <a:rPr sz="2400" spc="-5" dirty="0"/>
              <a:t>Alemana</a:t>
            </a:r>
            <a:r>
              <a:rPr sz="2400" spc="5" dirty="0"/>
              <a:t> </a:t>
            </a:r>
            <a:r>
              <a:rPr sz="2400" spc="-5" dirty="0"/>
              <a:t>y</a:t>
            </a:r>
            <a:r>
              <a:rPr sz="2400" spc="5" dirty="0"/>
              <a:t> </a:t>
            </a:r>
            <a:r>
              <a:rPr sz="2400" spc="-5" dirty="0"/>
              <a:t>Servicio</a:t>
            </a:r>
            <a:r>
              <a:rPr sz="2400" spc="15" dirty="0"/>
              <a:t> </a:t>
            </a:r>
            <a:r>
              <a:rPr sz="2400" spc="-10" dirty="0"/>
              <a:t>de </a:t>
            </a:r>
            <a:r>
              <a:rPr sz="2400" spc="-655" dirty="0"/>
              <a:t> </a:t>
            </a:r>
            <a:r>
              <a:rPr sz="2400" spc="-5" dirty="0"/>
              <a:t>Convenio </a:t>
            </a:r>
            <a:r>
              <a:rPr sz="2400" dirty="0"/>
              <a:t>de</a:t>
            </a:r>
            <a:r>
              <a:rPr sz="2400" spc="-100" dirty="0"/>
              <a:t> </a:t>
            </a:r>
            <a:r>
              <a:rPr sz="2400" spc="-5" dirty="0"/>
              <a:t>Accidentes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274726" y="1552447"/>
            <a:ext cx="4313555" cy="4232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5715" indent="-18288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195580" algn="l"/>
              </a:tabLst>
            </a:pP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Este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centro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de salud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cuenta con cuatro sedes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en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el sector 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oriente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de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 la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capital,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 donde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se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ha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reunido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un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equipo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 profesional multidisciplinario 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y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la más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avanzada tecnología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 para 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el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diagnóstico 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y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tratamiento en todas las especialidades </a:t>
            </a:r>
            <a:r>
              <a:rPr sz="1200" spc="-3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de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la medicina.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7E7E7E"/>
              </a:buClr>
              <a:buFont typeface="Arial"/>
              <a:buChar char="•"/>
            </a:pPr>
            <a:endParaRPr sz="1250">
              <a:latin typeface="Arial"/>
              <a:cs typeface="Arial"/>
            </a:endParaRPr>
          </a:p>
          <a:p>
            <a:pPr marL="194945" marR="6985" indent="-182880" algn="just">
              <a:lnSpc>
                <a:spcPct val="100000"/>
              </a:lnSpc>
              <a:spcBef>
                <a:spcPts val="5"/>
              </a:spcBef>
              <a:buChar char="•"/>
              <a:tabLst>
                <a:tab pos="195580" algn="l"/>
              </a:tabLst>
            </a:pP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El edificio principal está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ubicado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en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Vitacura </a:t>
            </a:r>
            <a:r>
              <a:rPr sz="1200" spc="-50" dirty="0">
                <a:solidFill>
                  <a:srgbClr val="7E7E7E"/>
                </a:solidFill>
                <a:latin typeface="Arial"/>
                <a:cs typeface="Arial"/>
              </a:rPr>
              <a:t>y,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además </a:t>
            </a:r>
            <a:r>
              <a:rPr sz="1200" spc="-15" dirty="0">
                <a:solidFill>
                  <a:srgbClr val="7E7E7E"/>
                </a:solidFill>
                <a:latin typeface="Arial"/>
                <a:cs typeface="Arial"/>
              </a:rPr>
              <a:t>de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ofrecer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servicios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clínicos,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hospitalización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y</a:t>
            </a:r>
            <a:r>
              <a:rPr sz="1200" spc="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exámenes, 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contempla una torre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de 16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pisos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destinada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a las consultas 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 médicas</a:t>
            </a:r>
            <a:r>
              <a:rPr sz="1200" spc="-3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y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procedimientos</a:t>
            </a:r>
            <a:r>
              <a:rPr sz="1200" spc="-3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ambulatorios.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7E7E7E"/>
              </a:buClr>
              <a:buFont typeface="Arial"/>
              <a:buChar char="•"/>
            </a:pPr>
            <a:endParaRPr sz="1250">
              <a:latin typeface="Arial"/>
              <a:cs typeface="Arial"/>
            </a:endParaRPr>
          </a:p>
          <a:p>
            <a:pPr marL="194945" marR="5715" indent="-182880" algn="just">
              <a:lnSpc>
                <a:spcPct val="100000"/>
              </a:lnSpc>
              <a:buChar char="•"/>
              <a:tabLst>
                <a:tab pos="195580" algn="l"/>
              </a:tabLst>
            </a:pP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Frente   al  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edificio</a:t>
            </a:r>
            <a:r>
              <a:rPr sz="1200" spc="65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principal</a:t>
            </a:r>
            <a:r>
              <a:rPr sz="1200" spc="65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de</a:t>
            </a:r>
            <a:r>
              <a:rPr sz="1200" spc="65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Vitacura</a:t>
            </a:r>
            <a:r>
              <a:rPr sz="1200" spc="63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se</a:t>
            </a:r>
            <a:r>
              <a:rPr sz="1200" spc="65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encuentra 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el Edificio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Manquehue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Oriente,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inaugurado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en</a:t>
            </a:r>
            <a:r>
              <a:rPr sz="1200" spc="3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2013, donde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 se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encuentra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la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 Maternidad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 y</a:t>
            </a:r>
            <a:r>
              <a:rPr sz="1200" spc="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otros</a:t>
            </a:r>
            <a:r>
              <a:rPr sz="1200" spc="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servicios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médico </a:t>
            </a:r>
            <a:r>
              <a:rPr sz="1200" spc="-3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quirúrgicos.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7E7E7E"/>
              </a:buClr>
              <a:buFont typeface="Arial"/>
              <a:buChar char="•"/>
            </a:pPr>
            <a:endParaRPr sz="1250">
              <a:latin typeface="Arial"/>
              <a:cs typeface="Arial"/>
            </a:endParaRPr>
          </a:p>
          <a:p>
            <a:pPr marL="194945" marR="5080" indent="-182880" algn="just">
              <a:lnSpc>
                <a:spcPct val="100000"/>
              </a:lnSpc>
              <a:buChar char="•"/>
              <a:tabLst>
                <a:tab pos="195580" algn="l"/>
              </a:tabLst>
            </a:pP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Asimismo, desde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2014,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cuenta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con la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Clínica Alemana de </a:t>
            </a:r>
            <a:r>
              <a:rPr sz="1200" spc="-15" dirty="0">
                <a:solidFill>
                  <a:srgbClr val="7E7E7E"/>
                </a:solidFill>
                <a:latin typeface="Arial"/>
                <a:cs typeface="Arial"/>
              </a:rPr>
              <a:t>La </a:t>
            </a:r>
            <a:r>
              <a:rPr sz="1200" spc="-3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Dehesa,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ubicada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en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 la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comuna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de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Lo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Barnechea.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 La 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institución</a:t>
            </a:r>
            <a:r>
              <a:rPr sz="1200" spc="32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posee</a:t>
            </a:r>
            <a:r>
              <a:rPr sz="1200" spc="32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Cirugía</a:t>
            </a:r>
            <a:r>
              <a:rPr sz="1200" spc="31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Mayor</a:t>
            </a:r>
            <a:r>
              <a:rPr sz="1200" spc="32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Ambulatoria</a:t>
            </a:r>
            <a:r>
              <a:rPr sz="1200" spc="32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y</a:t>
            </a:r>
            <a:r>
              <a:rPr sz="1200" spc="33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un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 moderno</a:t>
            </a:r>
            <a:r>
              <a:rPr sz="1200" spc="-3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Centro</a:t>
            </a:r>
            <a:r>
              <a:rPr sz="1200" spc="-1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del</a:t>
            </a:r>
            <a:r>
              <a:rPr sz="1200" spc="-2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Niño.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7E7E7E"/>
              </a:buClr>
              <a:buFont typeface="Arial"/>
              <a:buChar char="•"/>
            </a:pPr>
            <a:endParaRPr sz="1250">
              <a:latin typeface="Arial"/>
              <a:cs typeface="Arial"/>
            </a:endParaRPr>
          </a:p>
          <a:p>
            <a:pPr marL="194945" marR="6350" indent="-182880" algn="just">
              <a:lnSpc>
                <a:spcPct val="100000"/>
              </a:lnSpc>
              <a:buChar char="•"/>
              <a:tabLst>
                <a:tab pos="195580" algn="l"/>
              </a:tabLst>
            </a:pP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Desde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Marzo 2020,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comenzó a funcionar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Centro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Médico </a:t>
            </a:r>
            <a:r>
              <a:rPr sz="1200" spc="-15" dirty="0">
                <a:solidFill>
                  <a:srgbClr val="7E7E7E"/>
                </a:solidFill>
                <a:latin typeface="Arial"/>
                <a:cs typeface="Arial"/>
              </a:rPr>
              <a:t>de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Chicureo</a:t>
            </a:r>
            <a:r>
              <a:rPr sz="1200" spc="-3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con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atención</a:t>
            </a:r>
            <a:r>
              <a:rPr sz="12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24/7,</a:t>
            </a:r>
            <a:r>
              <a:rPr sz="12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consultas</a:t>
            </a:r>
            <a:r>
              <a:rPr sz="1200" spc="-2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y</a:t>
            </a:r>
            <a:r>
              <a:rPr sz="1200" spc="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otros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servicios.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669354"/>
            <a:ext cx="9144000" cy="189230"/>
          </a:xfrm>
          <a:custGeom>
            <a:avLst/>
            <a:gdLst/>
            <a:ahLst/>
            <a:cxnLst/>
            <a:rect l="l" t="t" r="r" b="b"/>
            <a:pathLst>
              <a:path w="9144000" h="189229">
                <a:moveTo>
                  <a:pt x="9144000" y="0"/>
                </a:moveTo>
                <a:lnTo>
                  <a:pt x="0" y="0"/>
                </a:lnTo>
                <a:lnTo>
                  <a:pt x="0" y="188645"/>
                </a:lnTo>
                <a:lnTo>
                  <a:pt x="9144000" y="18864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A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1846" y="261937"/>
            <a:ext cx="1271158" cy="49853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3889" y="1556727"/>
            <a:ext cx="4054983" cy="43205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975" y="160273"/>
            <a:ext cx="4716145" cy="1080135"/>
          </a:xfrm>
          <a:custGeom>
            <a:avLst/>
            <a:gdLst/>
            <a:ahLst/>
            <a:cxnLst/>
            <a:rect l="l" t="t" r="r" b="b"/>
            <a:pathLst>
              <a:path w="4716145" h="1080135">
                <a:moveTo>
                  <a:pt x="0" y="1080135"/>
                </a:moveTo>
                <a:lnTo>
                  <a:pt x="4176014" y="1080135"/>
                </a:lnTo>
                <a:lnTo>
                  <a:pt x="4225159" y="1077928"/>
                </a:lnTo>
                <a:lnTo>
                  <a:pt x="4273069" y="1071437"/>
                </a:lnTo>
                <a:lnTo>
                  <a:pt x="4319554" y="1060851"/>
                </a:lnTo>
                <a:lnTo>
                  <a:pt x="4364422" y="1046361"/>
                </a:lnTo>
                <a:lnTo>
                  <a:pt x="4407483" y="1028156"/>
                </a:lnTo>
                <a:lnTo>
                  <a:pt x="4448546" y="1006427"/>
                </a:lnTo>
                <a:lnTo>
                  <a:pt x="4487420" y="981366"/>
                </a:lnTo>
                <a:lnTo>
                  <a:pt x="4523915" y="953161"/>
                </a:lnTo>
                <a:lnTo>
                  <a:pt x="4557839" y="922004"/>
                </a:lnTo>
                <a:lnTo>
                  <a:pt x="4589002" y="888084"/>
                </a:lnTo>
                <a:lnTo>
                  <a:pt x="4617214" y="851593"/>
                </a:lnTo>
                <a:lnTo>
                  <a:pt x="4642282" y="812720"/>
                </a:lnTo>
                <a:lnTo>
                  <a:pt x="4664018" y="771655"/>
                </a:lnTo>
                <a:lnTo>
                  <a:pt x="4682229" y="728590"/>
                </a:lnTo>
                <a:lnTo>
                  <a:pt x="4696725" y="683715"/>
                </a:lnTo>
                <a:lnTo>
                  <a:pt x="4707316" y="637220"/>
                </a:lnTo>
                <a:lnTo>
                  <a:pt x="4713810" y="589295"/>
                </a:lnTo>
                <a:lnTo>
                  <a:pt x="4716018" y="540130"/>
                </a:lnTo>
                <a:lnTo>
                  <a:pt x="4716018" y="0"/>
                </a:lnTo>
                <a:lnTo>
                  <a:pt x="0" y="0"/>
                </a:lnTo>
                <a:lnTo>
                  <a:pt x="0" y="1080135"/>
                </a:lnTo>
                <a:close/>
              </a:path>
            </a:pathLst>
          </a:custGeom>
          <a:ln w="25400">
            <a:solidFill>
              <a:srgbClr val="00A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4863" y="319785"/>
            <a:ext cx="398970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Presentación del</a:t>
            </a:r>
            <a:r>
              <a:rPr sz="2400" dirty="0"/>
              <a:t> </a:t>
            </a:r>
            <a:r>
              <a:rPr sz="2400" spc="-5" dirty="0"/>
              <a:t>Servicio </a:t>
            </a:r>
            <a:r>
              <a:rPr sz="2400" dirty="0"/>
              <a:t> de</a:t>
            </a:r>
            <a:r>
              <a:rPr sz="2400" spc="-25" dirty="0"/>
              <a:t> </a:t>
            </a:r>
            <a:r>
              <a:rPr sz="2400" spc="-5" dirty="0"/>
              <a:t>Convenio</a:t>
            </a:r>
            <a:r>
              <a:rPr sz="2400" spc="-25" dirty="0"/>
              <a:t> </a:t>
            </a:r>
            <a:r>
              <a:rPr sz="2400" dirty="0"/>
              <a:t>de</a:t>
            </a:r>
            <a:r>
              <a:rPr sz="2400" spc="-105" dirty="0"/>
              <a:t> </a:t>
            </a:r>
            <a:r>
              <a:rPr sz="2400" spc="-5" dirty="0"/>
              <a:t>Accidentes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402437" y="1533525"/>
            <a:ext cx="4668520" cy="4232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6350" indent="-17272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Servicio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de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Convenio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 de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Accidentes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de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 Clínica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Alemana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7E7E7E"/>
                </a:solidFill>
                <a:latin typeface="Arial"/>
                <a:cs typeface="Arial"/>
              </a:rPr>
              <a:t>se </a:t>
            </a:r>
            <a:r>
              <a:rPr sz="1200" spc="-1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encuentra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disponible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en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Vitacura,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La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Dehesa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y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partir</a:t>
            </a:r>
            <a:r>
              <a:rPr sz="1200" spc="3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de</a:t>
            </a:r>
            <a:r>
              <a:rPr sz="1200" spc="31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7E7E7E"/>
                </a:solidFill>
                <a:latin typeface="Arial"/>
                <a:cs typeface="Arial"/>
              </a:rPr>
              <a:t>2020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sede</a:t>
            </a:r>
            <a:r>
              <a:rPr sz="12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Chicureo.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7E7E7E"/>
              </a:buClr>
              <a:buFont typeface="Arial"/>
              <a:buChar char="•"/>
            </a:pPr>
            <a:endParaRPr sz="1250">
              <a:latin typeface="Arial"/>
              <a:cs typeface="Arial"/>
            </a:endParaRPr>
          </a:p>
          <a:p>
            <a:pPr marL="184785" marR="5080" indent="-172720" algn="just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El staff médico del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Servicio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es distribuido durante el día según </a:t>
            </a:r>
            <a:r>
              <a:rPr sz="1200" spc="-20" dirty="0">
                <a:solidFill>
                  <a:srgbClr val="7E7E7E"/>
                </a:solidFill>
                <a:latin typeface="Arial"/>
                <a:cs typeface="Arial"/>
              </a:rPr>
              <a:t>la </a:t>
            </a:r>
            <a:r>
              <a:rPr sz="1200" spc="-1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demanda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de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atención,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contando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en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horario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pick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con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médicos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 traumatólogos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 y</a:t>
            </a:r>
            <a:r>
              <a:rPr sz="1200" spc="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cirujanos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pediátricos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de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 turno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en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sus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 sedes. 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Además,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dispone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de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 todas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las</a:t>
            </a:r>
            <a:r>
              <a:rPr sz="1200" spc="31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especialidades</a:t>
            </a:r>
            <a:r>
              <a:rPr sz="1200" spc="31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(Cirujanos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 Plásticos,</a:t>
            </a:r>
            <a:r>
              <a:rPr sz="1200" spc="2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Oftalmólogos,</a:t>
            </a:r>
            <a:r>
              <a:rPr sz="1200" spc="27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Otorrinos,</a:t>
            </a:r>
            <a:r>
              <a:rPr sz="1200" spc="2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Neurólogos)</a:t>
            </a:r>
            <a:r>
              <a:rPr sz="1200" spc="2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requeridas</a:t>
            </a:r>
            <a:r>
              <a:rPr sz="1200" spc="26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para </a:t>
            </a:r>
            <a:r>
              <a:rPr sz="1200" spc="-3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la óptima atención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de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llamada, con tiempos de</a:t>
            </a:r>
            <a:r>
              <a:rPr sz="1200" spc="3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espera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menos</a:t>
            </a:r>
            <a:r>
              <a:rPr sz="1200" spc="31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a 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60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min. En el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95% de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los casos.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Enfermeras Universitarias </a:t>
            </a:r>
            <a:r>
              <a:rPr sz="1200" spc="-15" dirty="0">
                <a:solidFill>
                  <a:srgbClr val="7E7E7E"/>
                </a:solidFill>
                <a:latin typeface="Arial"/>
                <a:cs typeface="Arial"/>
              </a:rPr>
              <a:t>que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están</a:t>
            </a:r>
            <a:r>
              <a:rPr sz="1200" spc="32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permanentemente</a:t>
            </a:r>
            <a:r>
              <a:rPr sz="1200" spc="32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instruyéndose</a:t>
            </a:r>
            <a:r>
              <a:rPr sz="1200" spc="31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en</a:t>
            </a:r>
            <a:r>
              <a:rPr sz="1200" spc="31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el</a:t>
            </a:r>
            <a:r>
              <a:rPr sz="1200" spc="32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manejo</a:t>
            </a:r>
            <a:r>
              <a:rPr sz="1200" spc="31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del 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 trauma</a:t>
            </a:r>
            <a:r>
              <a:rPr sz="1200" spc="31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pediátrico,</a:t>
            </a:r>
            <a:r>
              <a:rPr sz="1200" spc="-3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heridas</a:t>
            </a:r>
            <a:r>
              <a:rPr sz="1200" spc="-3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y curaciones.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7E7E7E"/>
              </a:buClr>
              <a:buFont typeface="Arial"/>
              <a:buChar char="•"/>
            </a:pPr>
            <a:endParaRPr sz="1250">
              <a:latin typeface="Arial"/>
              <a:cs typeface="Arial"/>
            </a:endParaRPr>
          </a:p>
          <a:p>
            <a:pPr marL="184785" marR="5080" indent="-172720" algn="just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El Servicio de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Convenio de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Accidentes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dispone de un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registro 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clínico computacional que</a:t>
            </a:r>
            <a:r>
              <a:rPr sz="1200" spc="3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permite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la continuidad de la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atención 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y </a:t>
            </a:r>
            <a:r>
              <a:rPr sz="1200" spc="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la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gestión de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ésta,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midiéndola con 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más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de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20 estándares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7E7E7E"/>
                </a:solidFill>
                <a:latin typeface="Arial"/>
                <a:cs typeface="Arial"/>
              </a:rPr>
              <a:t>de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calidad.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7E7E7E"/>
              </a:buClr>
              <a:buFont typeface="Arial"/>
              <a:buChar char="•"/>
            </a:pPr>
            <a:endParaRPr sz="1250">
              <a:latin typeface="Arial"/>
              <a:cs typeface="Arial"/>
            </a:endParaRPr>
          </a:p>
          <a:p>
            <a:pPr marL="184785" marR="5080" indent="-172720" algn="just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Asimismo,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se cuenta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con protocolos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de atención actualizados 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y </a:t>
            </a:r>
            <a:r>
              <a:rPr sz="1200" spc="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estandarizados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con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 el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nivel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de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evidencia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científica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para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 cada 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problema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de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salud, lo que permite la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entrega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de 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una atención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del 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 más</a:t>
            </a:r>
            <a:r>
              <a:rPr sz="1200" spc="-1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alto</a:t>
            </a:r>
            <a:r>
              <a:rPr sz="12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nivel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669354"/>
            <a:ext cx="9144000" cy="189230"/>
          </a:xfrm>
          <a:custGeom>
            <a:avLst/>
            <a:gdLst/>
            <a:ahLst/>
            <a:cxnLst/>
            <a:rect l="l" t="t" r="r" b="b"/>
            <a:pathLst>
              <a:path w="9144000" h="189229">
                <a:moveTo>
                  <a:pt x="9144000" y="0"/>
                </a:moveTo>
                <a:lnTo>
                  <a:pt x="0" y="0"/>
                </a:lnTo>
                <a:lnTo>
                  <a:pt x="0" y="188645"/>
                </a:lnTo>
                <a:lnTo>
                  <a:pt x="9144000" y="18864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A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1846" y="261937"/>
            <a:ext cx="1271158" cy="49853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82819" y="1628825"/>
            <a:ext cx="3520059" cy="400926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523" y="184022"/>
            <a:ext cx="5508625" cy="892175"/>
          </a:xfrm>
          <a:custGeom>
            <a:avLst/>
            <a:gdLst/>
            <a:ahLst/>
            <a:cxnLst/>
            <a:rect l="l" t="t" r="r" b="b"/>
            <a:pathLst>
              <a:path w="5508625" h="892175">
                <a:moveTo>
                  <a:pt x="0" y="891666"/>
                </a:moveTo>
                <a:lnTo>
                  <a:pt x="5062283" y="891666"/>
                </a:lnTo>
                <a:lnTo>
                  <a:pt x="5110865" y="889052"/>
                </a:lnTo>
                <a:lnTo>
                  <a:pt x="5157929" y="881388"/>
                </a:lnTo>
                <a:lnTo>
                  <a:pt x="5203204" y="868947"/>
                </a:lnTo>
                <a:lnTo>
                  <a:pt x="5246418" y="852000"/>
                </a:lnTo>
                <a:lnTo>
                  <a:pt x="5287299" y="830819"/>
                </a:lnTo>
                <a:lnTo>
                  <a:pt x="5325575" y="805676"/>
                </a:lnTo>
                <a:lnTo>
                  <a:pt x="5360976" y="776842"/>
                </a:lnTo>
                <a:lnTo>
                  <a:pt x="5393229" y="744589"/>
                </a:lnTo>
                <a:lnTo>
                  <a:pt x="5422063" y="709189"/>
                </a:lnTo>
                <a:lnTo>
                  <a:pt x="5447206" y="670912"/>
                </a:lnTo>
                <a:lnTo>
                  <a:pt x="5468387" y="630031"/>
                </a:lnTo>
                <a:lnTo>
                  <a:pt x="5485333" y="586818"/>
                </a:lnTo>
                <a:lnTo>
                  <a:pt x="5497774" y="541543"/>
                </a:lnTo>
                <a:lnTo>
                  <a:pt x="5505438" y="494479"/>
                </a:lnTo>
                <a:lnTo>
                  <a:pt x="5508053" y="445897"/>
                </a:lnTo>
                <a:lnTo>
                  <a:pt x="5508053" y="0"/>
                </a:lnTo>
                <a:lnTo>
                  <a:pt x="0" y="0"/>
                </a:lnTo>
                <a:lnTo>
                  <a:pt x="0" y="891666"/>
                </a:lnTo>
                <a:close/>
              </a:path>
            </a:pathLst>
          </a:custGeom>
          <a:ln w="25400">
            <a:solidFill>
              <a:srgbClr val="00A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9305" y="243966"/>
            <a:ext cx="49504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En</a:t>
            </a:r>
            <a:r>
              <a:rPr sz="2400" spc="-25" dirty="0"/>
              <a:t> </a:t>
            </a:r>
            <a:r>
              <a:rPr sz="2400" spc="-5" dirty="0"/>
              <a:t>nuestro</a:t>
            </a:r>
            <a:r>
              <a:rPr sz="2400" spc="-10" dirty="0"/>
              <a:t> </a:t>
            </a:r>
            <a:r>
              <a:rPr sz="2400" spc="-5" dirty="0"/>
              <a:t>portal</a:t>
            </a:r>
            <a:r>
              <a:rPr sz="2400" spc="-20" dirty="0"/>
              <a:t> </a:t>
            </a:r>
            <a:r>
              <a:rPr sz="2400" spc="-5" dirty="0"/>
              <a:t>de</a:t>
            </a:r>
            <a:r>
              <a:rPr sz="2400" spc="-10" dirty="0"/>
              <a:t> </a:t>
            </a:r>
            <a:r>
              <a:rPr sz="2400" dirty="0"/>
              <a:t>instituciones </a:t>
            </a:r>
            <a:r>
              <a:rPr sz="2400" spc="-650" dirty="0"/>
              <a:t> </a:t>
            </a:r>
            <a:r>
              <a:rPr sz="2400" spc="-5" dirty="0"/>
              <a:t>online</a:t>
            </a:r>
            <a:r>
              <a:rPr sz="2400" spc="-25" dirty="0"/>
              <a:t> </a:t>
            </a:r>
            <a:r>
              <a:rPr sz="2400" spc="-5" dirty="0"/>
              <a:t>trabajamos</a:t>
            </a:r>
            <a:r>
              <a:rPr sz="2400" dirty="0"/>
              <a:t> contigo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332991" y="1296162"/>
            <a:ext cx="647509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450" marR="5080" indent="-32384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Optimizar</a:t>
            </a:r>
            <a:r>
              <a:rPr sz="1400" spc="-4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la</a:t>
            </a:r>
            <a:r>
              <a:rPr sz="14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protección</a:t>
            </a:r>
            <a:r>
              <a:rPr sz="1400" spc="-4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y</a:t>
            </a:r>
            <a:r>
              <a:rPr sz="1400" spc="-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seguridad</a:t>
            </a:r>
            <a:r>
              <a:rPr sz="1400" spc="-4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de</a:t>
            </a:r>
            <a:r>
              <a:rPr sz="14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tus</a:t>
            </a:r>
            <a:r>
              <a:rPr sz="1400" spc="-3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alumnos</a:t>
            </a:r>
            <a:r>
              <a:rPr sz="1400" spc="-2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es</a:t>
            </a:r>
            <a:r>
              <a:rPr sz="1400" spc="-1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nuestro</a:t>
            </a:r>
            <a:r>
              <a:rPr sz="1400" spc="-4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7E7E7E"/>
                </a:solidFill>
                <a:latin typeface="Arial"/>
                <a:cs typeface="Arial"/>
              </a:rPr>
              <a:t>objetivo,</a:t>
            </a:r>
            <a:r>
              <a:rPr sz="1400" spc="-1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por</a:t>
            </a:r>
            <a:r>
              <a:rPr sz="14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eso</a:t>
            </a:r>
            <a:r>
              <a:rPr sz="1400" spc="-3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te </a:t>
            </a:r>
            <a:r>
              <a:rPr sz="1400" spc="-37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presentamos</a:t>
            </a:r>
            <a:r>
              <a:rPr sz="1400" spc="-5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este</a:t>
            </a:r>
            <a:r>
              <a:rPr sz="1400" spc="-2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7E7E7E"/>
                </a:solidFill>
                <a:latin typeface="Arial"/>
                <a:cs typeface="Arial"/>
              </a:rPr>
              <a:t>nuevo </a:t>
            </a: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portal</a:t>
            </a:r>
            <a:r>
              <a:rPr sz="1400" spc="-3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online</a:t>
            </a:r>
            <a:r>
              <a:rPr sz="1400" spc="-1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para</a:t>
            </a:r>
            <a:r>
              <a:rPr sz="1400" spc="-3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colegios</a:t>
            </a:r>
            <a:r>
              <a:rPr sz="1400" spc="-3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sz="1400" spc="-5" dirty="0">
                <a:solidFill>
                  <a:srgbClr val="7E7E7E"/>
                </a:solidFill>
                <a:latin typeface="Arial"/>
                <a:cs typeface="Arial"/>
              </a:rPr>
              <a:t> instituciones</a:t>
            </a:r>
            <a:r>
              <a:rPr sz="1400" spc="-3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de</a:t>
            </a:r>
            <a:r>
              <a:rPr sz="1400" spc="-1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educación.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39161" y="2290952"/>
            <a:ext cx="42659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En</a:t>
            </a:r>
            <a:r>
              <a:rPr sz="1400" spc="-1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este</a:t>
            </a:r>
            <a:r>
              <a:rPr sz="1400" spc="-3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7E7E7E"/>
                </a:solidFill>
                <a:latin typeface="Arial"/>
                <a:cs typeface="Arial"/>
              </a:rPr>
              <a:t>nuevo</a:t>
            </a:r>
            <a:r>
              <a:rPr sz="14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portal</a:t>
            </a:r>
            <a:r>
              <a:rPr sz="1400" spc="-3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de</a:t>
            </a:r>
            <a:r>
              <a:rPr sz="14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Clínica</a:t>
            </a:r>
            <a:r>
              <a:rPr sz="1400" spc="-9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Alemana</a:t>
            </a:r>
            <a:r>
              <a:rPr sz="1400" spc="-3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7E7E7E"/>
                </a:solidFill>
                <a:latin typeface="Arial"/>
                <a:cs typeface="Arial"/>
              </a:rPr>
              <a:t>encontrarás: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05150" y="3816858"/>
            <a:ext cx="29343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sz="1400" spc="-9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7E7E7E"/>
                </a:solidFill>
                <a:latin typeface="Arial"/>
                <a:cs typeface="Arial"/>
              </a:rPr>
              <a:t>través</a:t>
            </a:r>
            <a:r>
              <a:rPr sz="1400" spc="-2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de</a:t>
            </a:r>
            <a:r>
              <a:rPr sz="1400" spc="-2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esta</a:t>
            </a:r>
            <a:r>
              <a:rPr sz="1400" spc="-4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herramienta</a:t>
            </a:r>
            <a:r>
              <a:rPr sz="1400" spc="-5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podrás: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6450" y="4077080"/>
            <a:ext cx="4914900" cy="9525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98921" y="5278890"/>
            <a:ext cx="5296377" cy="1216485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209545" y="2735452"/>
            <a:ext cx="4905375" cy="1054100"/>
            <a:chOff x="2209545" y="2735452"/>
            <a:chExt cx="4905375" cy="105410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545" y="2735452"/>
              <a:ext cx="4905375" cy="8382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425318" y="3419716"/>
              <a:ext cx="864235" cy="369570"/>
            </a:xfrm>
            <a:custGeom>
              <a:avLst/>
              <a:gdLst/>
              <a:ahLst/>
              <a:cxnLst/>
              <a:rect l="l" t="t" r="r" b="b"/>
              <a:pathLst>
                <a:path w="864235" h="369570">
                  <a:moveTo>
                    <a:pt x="864095" y="0"/>
                  </a:moveTo>
                  <a:lnTo>
                    <a:pt x="0" y="0"/>
                  </a:lnTo>
                  <a:lnTo>
                    <a:pt x="0" y="369328"/>
                  </a:lnTo>
                  <a:lnTo>
                    <a:pt x="864095" y="369328"/>
                  </a:lnTo>
                  <a:lnTo>
                    <a:pt x="8640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31846" y="261937"/>
            <a:ext cx="1271158" cy="4985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6316" y="235077"/>
            <a:ext cx="6342380" cy="892175"/>
          </a:xfrm>
          <a:custGeom>
            <a:avLst/>
            <a:gdLst/>
            <a:ahLst/>
            <a:cxnLst/>
            <a:rect l="l" t="t" r="r" b="b"/>
            <a:pathLst>
              <a:path w="6342380" h="892175">
                <a:moveTo>
                  <a:pt x="0" y="891794"/>
                </a:moveTo>
                <a:lnTo>
                  <a:pt x="5896038" y="891794"/>
                </a:lnTo>
                <a:lnTo>
                  <a:pt x="5944622" y="889177"/>
                </a:lnTo>
                <a:lnTo>
                  <a:pt x="5991691" y="881509"/>
                </a:lnTo>
                <a:lnTo>
                  <a:pt x="6036972" y="869061"/>
                </a:lnTo>
                <a:lnTo>
                  <a:pt x="6080195" y="852105"/>
                </a:lnTo>
                <a:lnTo>
                  <a:pt x="6121087" y="830913"/>
                </a:lnTo>
                <a:lnTo>
                  <a:pt x="6159375" y="805759"/>
                </a:lnTo>
                <a:lnTo>
                  <a:pt x="6194788" y="776912"/>
                </a:lnTo>
                <a:lnTo>
                  <a:pt x="6227054" y="744647"/>
                </a:lnTo>
                <a:lnTo>
                  <a:pt x="6255900" y="709234"/>
                </a:lnTo>
                <a:lnTo>
                  <a:pt x="6281055" y="670945"/>
                </a:lnTo>
                <a:lnTo>
                  <a:pt x="6302246" y="630054"/>
                </a:lnTo>
                <a:lnTo>
                  <a:pt x="6319202" y="586831"/>
                </a:lnTo>
                <a:lnTo>
                  <a:pt x="6331650" y="541549"/>
                </a:lnTo>
                <a:lnTo>
                  <a:pt x="6339318" y="494480"/>
                </a:lnTo>
                <a:lnTo>
                  <a:pt x="6341935" y="445897"/>
                </a:lnTo>
                <a:lnTo>
                  <a:pt x="6341935" y="0"/>
                </a:lnTo>
                <a:lnTo>
                  <a:pt x="0" y="0"/>
                </a:lnTo>
                <a:lnTo>
                  <a:pt x="0" y="891794"/>
                </a:lnTo>
                <a:close/>
              </a:path>
            </a:pathLst>
          </a:custGeom>
          <a:ln w="25400">
            <a:solidFill>
              <a:srgbClr val="00A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1218" y="321640"/>
            <a:ext cx="43973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/>
              <a:t>Valores </a:t>
            </a:r>
            <a:r>
              <a:rPr sz="2400" spc="-5" dirty="0"/>
              <a:t>Convenio</a:t>
            </a:r>
            <a:r>
              <a:rPr sz="2400" spc="-105" dirty="0"/>
              <a:t> </a:t>
            </a:r>
            <a:r>
              <a:rPr sz="2400" spc="-5" dirty="0"/>
              <a:t>Accidentes</a:t>
            </a:r>
            <a:endParaRPr sz="2400"/>
          </a:p>
          <a:p>
            <a:pPr marL="12700">
              <a:lnSpc>
                <a:spcPct val="100000"/>
              </a:lnSpc>
            </a:pPr>
            <a:r>
              <a:rPr sz="2400" spc="-5" dirty="0"/>
              <a:t>1</a:t>
            </a:r>
            <a:r>
              <a:rPr sz="2400" spc="-100" dirty="0"/>
              <a:t> </a:t>
            </a:r>
            <a:r>
              <a:rPr sz="2400" spc="-5" dirty="0"/>
              <a:t>Agosto 2021</a:t>
            </a:r>
            <a:r>
              <a:rPr sz="2400" dirty="0"/>
              <a:t> </a:t>
            </a:r>
            <a:r>
              <a:rPr sz="2400" spc="-5" dirty="0"/>
              <a:t>al </a:t>
            </a:r>
            <a:r>
              <a:rPr sz="2400" spc="-10" dirty="0"/>
              <a:t>31</a:t>
            </a:r>
            <a:r>
              <a:rPr sz="2400" spc="-5" dirty="0"/>
              <a:t> </a:t>
            </a:r>
            <a:r>
              <a:rPr sz="2400" dirty="0"/>
              <a:t>Julio</a:t>
            </a:r>
            <a:r>
              <a:rPr sz="2400" spc="-30" dirty="0"/>
              <a:t> </a:t>
            </a:r>
            <a:r>
              <a:rPr sz="2400" spc="-5" dirty="0"/>
              <a:t>2022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325018" y="6034532"/>
            <a:ext cx="4342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*</a:t>
            </a:r>
            <a:r>
              <a:rPr sz="1200" spc="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Isapre</a:t>
            </a:r>
            <a:r>
              <a:rPr sz="1200" spc="-1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que otorgue</a:t>
            </a:r>
            <a:r>
              <a:rPr sz="12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cobertura</a:t>
            </a:r>
            <a:r>
              <a:rPr sz="1200" spc="-3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sz="1200" spc="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atenciones</a:t>
            </a:r>
            <a:r>
              <a:rPr sz="1200" spc="-3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en</a:t>
            </a:r>
            <a:r>
              <a:rPr sz="12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Clínica</a:t>
            </a:r>
            <a:r>
              <a:rPr sz="1200" spc="-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E7E7E"/>
                </a:solidFill>
                <a:latin typeface="Arial"/>
                <a:cs typeface="Arial"/>
              </a:rPr>
              <a:t>Alemana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1846" y="261937"/>
            <a:ext cx="1271158" cy="498538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39966" y="1622425"/>
          <a:ext cx="8389617" cy="4280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7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07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7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0" dirty="0">
                          <a:solidFill>
                            <a:srgbClr val="00A09C"/>
                          </a:solidFill>
                          <a:latin typeface="Arial"/>
                          <a:cs typeface="Arial"/>
                        </a:rPr>
                        <a:t>Nivel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28575">
                      <a:solidFill>
                        <a:srgbClr val="9BBA58"/>
                      </a:solidFill>
                      <a:prstDash val="solid"/>
                    </a:lnB>
                    <a:solidFill>
                      <a:srgbClr val="F1F5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20" dirty="0">
                          <a:solidFill>
                            <a:srgbClr val="00A09C"/>
                          </a:solidFill>
                          <a:latin typeface="Arial"/>
                          <a:cs typeface="Arial"/>
                        </a:rPr>
                        <a:t>Valor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28575">
                      <a:solidFill>
                        <a:srgbClr val="9BBA58"/>
                      </a:solidFill>
                      <a:prstDash val="solid"/>
                    </a:lnB>
                    <a:solidFill>
                      <a:srgbClr val="F1F5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85" dirty="0">
                          <a:solidFill>
                            <a:srgbClr val="00A09C"/>
                          </a:solidFill>
                          <a:latin typeface="Arial"/>
                          <a:cs typeface="Arial"/>
                        </a:rPr>
                        <a:t>Detalle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28575">
                      <a:solidFill>
                        <a:srgbClr val="9BBA58"/>
                      </a:solidFill>
                      <a:prstDash val="solid"/>
                    </a:lnB>
                    <a:solidFill>
                      <a:srgbClr val="F1F5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40" dirty="0">
                          <a:solidFill>
                            <a:srgbClr val="00A09C"/>
                          </a:solidFill>
                          <a:latin typeface="Arial"/>
                          <a:cs typeface="Arial"/>
                        </a:rPr>
                        <a:t>Requisito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28575">
                      <a:solidFill>
                        <a:srgbClr val="9BBA58"/>
                      </a:solidFill>
                      <a:prstDash val="solid"/>
                    </a:lnB>
                    <a:solidFill>
                      <a:srgbClr val="F1F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200" b="1" spc="-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Valor</a:t>
                      </a:r>
                      <a:r>
                        <a:rPr sz="1200" b="1" spc="-3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para</a:t>
                      </a:r>
                      <a:r>
                        <a:rPr sz="1200" b="1" spc="-4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Socio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28575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294005" algn="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$</a:t>
                      </a:r>
                      <a:r>
                        <a:rPr sz="1200" spc="-5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59.000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28575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Hasta</a:t>
                      </a:r>
                      <a:r>
                        <a:rPr sz="1200" spc="-2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69</a:t>
                      </a:r>
                      <a:r>
                        <a:rPr sz="1200" spc="-3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años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28575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Con</a:t>
                      </a:r>
                      <a:r>
                        <a:rPr sz="1200" spc="28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Isapre*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28575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0805" marR="513715">
                        <a:lnSpc>
                          <a:spcPct val="100000"/>
                        </a:lnSpc>
                      </a:pPr>
                      <a:r>
                        <a:rPr sz="1200" b="1" spc="-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Valor </a:t>
                      </a:r>
                      <a:r>
                        <a:rPr sz="12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hijo escolar de </a:t>
                      </a:r>
                      <a:r>
                        <a:rPr sz="1200" b="1" spc="-3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Socio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293370" algn="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$</a:t>
                      </a:r>
                      <a:r>
                        <a:rPr sz="1200" spc="-5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40.000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Desde</a:t>
                      </a:r>
                      <a:r>
                        <a:rPr sz="1200" spc="-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recién</a:t>
                      </a:r>
                      <a:r>
                        <a:rPr sz="1200" spc="-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nacidos</a:t>
                      </a:r>
                      <a:r>
                        <a:rPr sz="1200" spc="-3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hasta</a:t>
                      </a:r>
                      <a:r>
                        <a:rPr sz="1200" spc="-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IV</a:t>
                      </a:r>
                      <a:r>
                        <a:rPr sz="1200" spc="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Medio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Con</a:t>
                      </a:r>
                      <a:r>
                        <a:rPr sz="1200" spc="-5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Isapre*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8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200" b="1" spc="-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Valor</a:t>
                      </a:r>
                      <a:r>
                        <a:rPr sz="1200" b="1" spc="-2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hijo</a:t>
                      </a:r>
                      <a:r>
                        <a:rPr sz="1200" b="1" spc="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Universitario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b="1" spc="-4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Socio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293370" algn="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$</a:t>
                      </a:r>
                      <a:r>
                        <a:rPr sz="1200" spc="-5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59.000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Hasta</a:t>
                      </a:r>
                      <a:r>
                        <a:rPr sz="1200" spc="-2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30</a:t>
                      </a:r>
                      <a:r>
                        <a:rPr sz="1200" spc="-3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años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Con</a:t>
                      </a:r>
                      <a:r>
                        <a:rPr sz="1200" spc="-5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Isapre*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2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0805" marR="446405">
                        <a:lnSpc>
                          <a:spcPct val="100000"/>
                        </a:lnSpc>
                      </a:pPr>
                      <a:r>
                        <a:rPr sz="1200" b="1" spc="-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Valor </a:t>
                      </a:r>
                      <a:r>
                        <a:rPr sz="12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General </a:t>
                      </a:r>
                      <a:r>
                        <a:rPr sz="1200" b="1" spc="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Convenio</a:t>
                      </a:r>
                      <a:r>
                        <a:rPr sz="12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2021-2022 </a:t>
                      </a:r>
                      <a:r>
                        <a:rPr sz="12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Niños desde </a:t>
                      </a:r>
                      <a:r>
                        <a:rPr sz="12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recién </a:t>
                      </a:r>
                      <a:r>
                        <a:rPr sz="1200" b="1" spc="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nacidos</a:t>
                      </a:r>
                      <a:r>
                        <a:rPr sz="1200" b="1" spc="30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12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4to.</a:t>
                      </a:r>
                      <a:r>
                        <a:rPr sz="1200" b="1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medio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292735" algn="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$</a:t>
                      </a:r>
                      <a:r>
                        <a:rPr sz="1200" spc="-5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42.000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2075" marR="21590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Afiliación</a:t>
                      </a:r>
                      <a:r>
                        <a:rPr sz="1200" spc="-5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directa</a:t>
                      </a:r>
                      <a:r>
                        <a:rPr sz="1200" spc="-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Clínica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-7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Alemana</a:t>
                      </a:r>
                      <a:r>
                        <a:rPr sz="1200" spc="-3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o </a:t>
                      </a:r>
                      <a:r>
                        <a:rPr sz="1200" spc="-3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través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página</a:t>
                      </a:r>
                      <a:r>
                        <a:rPr sz="1200" spc="-3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web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Con</a:t>
                      </a:r>
                      <a:r>
                        <a:rPr sz="1200" spc="-5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Isapre*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050" y="184022"/>
            <a:ext cx="4068445" cy="892175"/>
          </a:xfrm>
          <a:custGeom>
            <a:avLst/>
            <a:gdLst/>
            <a:ahLst/>
            <a:cxnLst/>
            <a:rect l="l" t="t" r="r" b="b"/>
            <a:pathLst>
              <a:path w="4068445" h="892175">
                <a:moveTo>
                  <a:pt x="0" y="891666"/>
                </a:moveTo>
                <a:lnTo>
                  <a:pt x="3622052" y="891666"/>
                </a:lnTo>
                <a:lnTo>
                  <a:pt x="3670636" y="889052"/>
                </a:lnTo>
                <a:lnTo>
                  <a:pt x="3717705" y="881388"/>
                </a:lnTo>
                <a:lnTo>
                  <a:pt x="3762987" y="868947"/>
                </a:lnTo>
                <a:lnTo>
                  <a:pt x="3806209" y="852000"/>
                </a:lnTo>
                <a:lnTo>
                  <a:pt x="3847101" y="830819"/>
                </a:lnTo>
                <a:lnTo>
                  <a:pt x="3885389" y="805676"/>
                </a:lnTo>
                <a:lnTo>
                  <a:pt x="3920802" y="776842"/>
                </a:lnTo>
                <a:lnTo>
                  <a:pt x="3953068" y="744589"/>
                </a:lnTo>
                <a:lnTo>
                  <a:pt x="3981914" y="709189"/>
                </a:lnTo>
                <a:lnTo>
                  <a:pt x="4007069" y="670912"/>
                </a:lnTo>
                <a:lnTo>
                  <a:pt x="4028260" y="630031"/>
                </a:lnTo>
                <a:lnTo>
                  <a:pt x="4045216" y="586818"/>
                </a:lnTo>
                <a:lnTo>
                  <a:pt x="4057664" y="541543"/>
                </a:lnTo>
                <a:lnTo>
                  <a:pt x="4065333" y="494479"/>
                </a:lnTo>
                <a:lnTo>
                  <a:pt x="4067949" y="445897"/>
                </a:lnTo>
                <a:lnTo>
                  <a:pt x="4067949" y="0"/>
                </a:lnTo>
                <a:lnTo>
                  <a:pt x="0" y="0"/>
                </a:lnTo>
                <a:lnTo>
                  <a:pt x="0" y="891666"/>
                </a:lnTo>
                <a:close/>
              </a:path>
            </a:pathLst>
          </a:custGeom>
          <a:ln w="25400">
            <a:solidFill>
              <a:srgbClr val="00A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3287" y="395732"/>
            <a:ext cx="3648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Coberturas del</a:t>
            </a:r>
            <a:r>
              <a:rPr sz="2400" spc="-25" dirty="0"/>
              <a:t> </a:t>
            </a:r>
            <a:r>
              <a:rPr sz="2400" spc="-5" dirty="0"/>
              <a:t>Convenio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1846" y="261937"/>
            <a:ext cx="1271158" cy="498538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33971" y="1369567"/>
          <a:ext cx="8263890" cy="5241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1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2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65" dirty="0">
                          <a:solidFill>
                            <a:srgbClr val="00A09C"/>
                          </a:solidFill>
                          <a:latin typeface="Arial"/>
                          <a:cs typeface="Arial"/>
                        </a:rPr>
                        <a:t>Item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28575">
                      <a:solidFill>
                        <a:srgbClr val="9BBA58"/>
                      </a:solidFill>
                      <a:prstDash val="solid"/>
                    </a:lnB>
                    <a:solidFill>
                      <a:srgbClr val="F1F5EE"/>
                    </a:solidFill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85" dirty="0">
                          <a:solidFill>
                            <a:srgbClr val="00A09C"/>
                          </a:solidFill>
                          <a:latin typeface="Arial"/>
                          <a:cs typeface="Arial"/>
                        </a:rPr>
                        <a:t>Detalle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28575">
                      <a:solidFill>
                        <a:srgbClr val="9BBA58"/>
                      </a:solidFill>
                      <a:prstDash val="solid"/>
                    </a:lnB>
                    <a:solidFill>
                      <a:srgbClr val="F1F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1440" marR="501650" algn="just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Gastos</a:t>
                      </a:r>
                      <a:r>
                        <a:rPr sz="1400" b="1" spc="-8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cubiertos, </a:t>
                      </a:r>
                      <a:r>
                        <a:rPr sz="1400" b="1" spc="-38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Topes</a:t>
                      </a:r>
                      <a:r>
                        <a:rPr sz="1400" b="1" spc="-5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400" b="1" spc="-3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Monto</a:t>
                      </a:r>
                      <a:r>
                        <a:rPr sz="1400" b="1" spc="-7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1400" b="1" spc="-37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Cobertura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28575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73050" marR="78740" indent="-181610" algn="just">
                        <a:lnSpc>
                          <a:spcPct val="100000"/>
                        </a:lnSpc>
                        <a:buChar char="•"/>
                        <a:tabLst>
                          <a:tab pos="273685" algn="l"/>
                        </a:tabLst>
                      </a:pP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100%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las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prestaciones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las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atenciones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AMBULATORIAS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HOSPITALIZACIONES</a:t>
                      </a:r>
                      <a:r>
                        <a:rPr sz="1200" spc="-2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en Clínica</a:t>
                      </a:r>
                      <a:r>
                        <a:rPr sz="1200" spc="-8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Alemana</a:t>
                      </a:r>
                      <a:r>
                        <a:rPr sz="1200" spc="-3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derivadas</a:t>
                      </a:r>
                      <a:r>
                        <a:rPr sz="1200" spc="-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una</a:t>
                      </a:r>
                      <a:r>
                        <a:rPr sz="1200" spc="-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lesión</a:t>
                      </a:r>
                      <a:r>
                        <a:rPr sz="1200" spc="-3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traumática.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7E7E7E"/>
                        </a:buClr>
                        <a:buFont typeface="Arial"/>
                        <a:buChar char="•"/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73050" indent="-182245">
                        <a:lnSpc>
                          <a:spcPct val="100000"/>
                        </a:lnSpc>
                        <a:buChar char="•"/>
                        <a:tabLst>
                          <a:tab pos="273050" algn="l"/>
                          <a:tab pos="273685" algn="l"/>
                        </a:tabLst>
                      </a:pP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Único</a:t>
                      </a:r>
                      <a:r>
                        <a:rPr sz="1200" spc="-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convenio</a:t>
                      </a:r>
                      <a:r>
                        <a:rPr sz="1200" spc="-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con</a:t>
                      </a:r>
                      <a:r>
                        <a:rPr sz="1200" spc="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un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tope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máximo $</a:t>
                      </a:r>
                      <a:r>
                        <a:rPr sz="1200" spc="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22.500.000</a:t>
                      </a:r>
                      <a:r>
                        <a:rPr sz="1200" spc="-2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por accidente,</a:t>
                      </a:r>
                      <a:r>
                        <a:rPr sz="1200" spc="-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sin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tope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de</a:t>
                      </a:r>
                      <a:r>
                        <a:rPr sz="1200" spc="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eventos.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7E7E7E"/>
                        </a:buClr>
                        <a:buFont typeface="Arial"/>
                        <a:buChar char="•"/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73050" marR="81280" indent="-181610" algn="just">
                        <a:lnSpc>
                          <a:spcPct val="100000"/>
                        </a:lnSpc>
                        <a:buChar char="•"/>
                        <a:tabLst>
                          <a:tab pos="273685" algn="l"/>
                        </a:tabLst>
                      </a:pP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El valor de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la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prestación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servicios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atención médica, ambulatoria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hospitalaria,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comprenderá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la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diferencia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entre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los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gastos totales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que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se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incurran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la cobertura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reembolso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la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Isapre, seguro automotriz obligatorio, seguros complementarios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otros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seguros</a:t>
                      </a:r>
                      <a:r>
                        <a:rPr sz="1200" spc="-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 salud</a:t>
                      </a:r>
                      <a:r>
                        <a:rPr sz="1200" spc="-2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que tenga</a:t>
                      </a:r>
                      <a:r>
                        <a:rPr sz="1200" spc="-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derecho</a:t>
                      </a:r>
                      <a:r>
                        <a:rPr sz="1200" spc="-3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el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afiliado.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28575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Lesiones</a:t>
                      </a:r>
                      <a:r>
                        <a:rPr sz="1400" b="1" spc="-6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Cubiertas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73050" indent="-182245">
                        <a:lnSpc>
                          <a:spcPct val="100000"/>
                        </a:lnSpc>
                        <a:buChar char="•"/>
                        <a:tabLst>
                          <a:tab pos="273050" algn="l"/>
                          <a:tab pos="273685" algn="l"/>
                        </a:tabLst>
                      </a:pP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100%</a:t>
                      </a:r>
                      <a:r>
                        <a:rPr sz="1200" spc="-3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cobertura</a:t>
                      </a:r>
                      <a:r>
                        <a:rPr sz="1200" spc="-2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derivada</a:t>
                      </a:r>
                      <a:r>
                        <a:rPr sz="1200" spc="-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lesiones</a:t>
                      </a:r>
                      <a:r>
                        <a:rPr sz="1200" spc="-3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traumáticas.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73050" marR="81915" indent="-181610">
                        <a:lnSpc>
                          <a:spcPct val="100000"/>
                        </a:lnSpc>
                        <a:buChar char="•"/>
                        <a:tabLst>
                          <a:tab pos="273050" algn="l"/>
                          <a:tab pos="273685" algn="l"/>
                        </a:tabLst>
                      </a:pP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100%</a:t>
                      </a:r>
                      <a:r>
                        <a:rPr sz="1200" spc="3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4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las</a:t>
                      </a:r>
                      <a:r>
                        <a:rPr sz="1200" spc="3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atenciones</a:t>
                      </a:r>
                      <a:r>
                        <a:rPr sz="1200" spc="3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por</a:t>
                      </a:r>
                      <a:r>
                        <a:rPr sz="1200" spc="3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picaduras</a:t>
                      </a:r>
                      <a:r>
                        <a:rPr sz="1200" spc="2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4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insectos,</a:t>
                      </a:r>
                      <a:r>
                        <a:rPr sz="1200" spc="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asfixias</a:t>
                      </a:r>
                      <a:r>
                        <a:rPr sz="1200" spc="4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por</a:t>
                      </a:r>
                      <a:r>
                        <a:rPr sz="1200" spc="3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inmersión</a:t>
                      </a:r>
                      <a:r>
                        <a:rPr sz="1200" spc="2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4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ingestión, </a:t>
                      </a:r>
                      <a:r>
                        <a:rPr sz="1200" spc="-3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aspiración</a:t>
                      </a:r>
                      <a:r>
                        <a:rPr sz="1200" spc="-3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introducción</a:t>
                      </a:r>
                      <a:r>
                        <a:rPr sz="1200" spc="-3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cuerpos</a:t>
                      </a:r>
                      <a:r>
                        <a:rPr sz="1200" spc="-3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extraños,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-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forma</a:t>
                      </a:r>
                      <a:r>
                        <a:rPr sz="1200" spc="-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involuntaria.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Equipo</a:t>
                      </a:r>
                      <a:r>
                        <a:rPr sz="1400" b="1" spc="-6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Médico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1440" marR="90170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Servicio de Convenio</a:t>
                      </a:r>
                      <a:r>
                        <a:rPr sz="1200" spc="-2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7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Accidentes,</a:t>
                      </a:r>
                      <a:r>
                        <a:rPr sz="1200" spc="-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cuenta</a:t>
                      </a:r>
                      <a:r>
                        <a:rPr sz="1200" spc="-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con</a:t>
                      </a:r>
                      <a:r>
                        <a:rPr sz="1200" spc="-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todas</a:t>
                      </a:r>
                      <a:r>
                        <a:rPr sz="1200" spc="-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las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especialidades</a:t>
                      </a:r>
                      <a:r>
                        <a:rPr sz="1200" spc="-3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médicas,</a:t>
                      </a:r>
                      <a:r>
                        <a:rPr sz="1200" spc="-2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tanto </a:t>
                      </a:r>
                      <a:r>
                        <a:rPr sz="1200" spc="-3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atenciones</a:t>
                      </a:r>
                      <a:r>
                        <a:rPr sz="1200" spc="-3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ambulatorias</a:t>
                      </a:r>
                      <a:r>
                        <a:rPr sz="1200" spc="-3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como</a:t>
                      </a:r>
                      <a:r>
                        <a:rPr sz="1200" spc="-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-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hospitalizados.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Servicio</a:t>
                      </a:r>
                      <a:r>
                        <a:rPr sz="1400" b="1" spc="-6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400" b="1" spc="-3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Convenio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7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4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cci</a:t>
                      </a:r>
                      <a:r>
                        <a:rPr sz="1400" b="1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tes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Clínica</a:t>
                      </a:r>
                      <a:r>
                        <a:rPr sz="1200" spc="-7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Alemana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otorga</a:t>
                      </a:r>
                      <a:r>
                        <a:rPr sz="1200" spc="-3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Servicio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7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Atención</a:t>
                      </a:r>
                      <a:r>
                        <a:rPr sz="1200" spc="-2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las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24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horas,</a:t>
                      </a:r>
                      <a:r>
                        <a:rPr sz="1200" spc="-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Vitacura,</a:t>
                      </a:r>
                      <a:r>
                        <a:rPr sz="1200" spc="-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Dehesa,</a:t>
                      </a:r>
                      <a:r>
                        <a:rPr sz="1200" spc="-3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Lo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Barnechea</a:t>
                      </a:r>
                      <a:r>
                        <a:rPr sz="1200" spc="-4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Centro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Médico</a:t>
                      </a:r>
                      <a:r>
                        <a:rPr sz="1200" spc="-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Chicureo.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523" y="216534"/>
            <a:ext cx="4356100" cy="892175"/>
          </a:xfrm>
          <a:custGeom>
            <a:avLst/>
            <a:gdLst/>
            <a:ahLst/>
            <a:cxnLst/>
            <a:rect l="l" t="t" r="r" b="b"/>
            <a:pathLst>
              <a:path w="4356100" h="892175">
                <a:moveTo>
                  <a:pt x="0" y="891794"/>
                </a:moveTo>
                <a:lnTo>
                  <a:pt x="3910139" y="891794"/>
                </a:lnTo>
                <a:lnTo>
                  <a:pt x="3958723" y="889177"/>
                </a:lnTo>
                <a:lnTo>
                  <a:pt x="4005792" y="881509"/>
                </a:lnTo>
                <a:lnTo>
                  <a:pt x="4051073" y="869061"/>
                </a:lnTo>
                <a:lnTo>
                  <a:pt x="4094296" y="852105"/>
                </a:lnTo>
                <a:lnTo>
                  <a:pt x="4135188" y="830913"/>
                </a:lnTo>
                <a:lnTo>
                  <a:pt x="4173476" y="805759"/>
                </a:lnTo>
                <a:lnTo>
                  <a:pt x="4208889" y="776912"/>
                </a:lnTo>
                <a:lnTo>
                  <a:pt x="4241155" y="744647"/>
                </a:lnTo>
                <a:lnTo>
                  <a:pt x="4270001" y="709234"/>
                </a:lnTo>
                <a:lnTo>
                  <a:pt x="4295156" y="670945"/>
                </a:lnTo>
                <a:lnTo>
                  <a:pt x="4316347" y="630054"/>
                </a:lnTo>
                <a:lnTo>
                  <a:pt x="4333303" y="586831"/>
                </a:lnTo>
                <a:lnTo>
                  <a:pt x="4345751" y="541549"/>
                </a:lnTo>
                <a:lnTo>
                  <a:pt x="4353419" y="494480"/>
                </a:lnTo>
                <a:lnTo>
                  <a:pt x="4356036" y="445897"/>
                </a:lnTo>
                <a:lnTo>
                  <a:pt x="4355909" y="0"/>
                </a:lnTo>
                <a:lnTo>
                  <a:pt x="0" y="0"/>
                </a:lnTo>
                <a:lnTo>
                  <a:pt x="0" y="891794"/>
                </a:lnTo>
                <a:close/>
              </a:path>
            </a:pathLst>
          </a:custGeom>
          <a:ln w="25400">
            <a:solidFill>
              <a:srgbClr val="00A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8779" y="459485"/>
            <a:ext cx="1566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Beneficios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1846" y="261937"/>
            <a:ext cx="1271158" cy="498538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11389" y="1449832"/>
          <a:ext cx="6208395" cy="4662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8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9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70" dirty="0">
                          <a:solidFill>
                            <a:srgbClr val="00A09C"/>
                          </a:solidFill>
                          <a:latin typeface="Arial"/>
                          <a:cs typeface="Arial"/>
                        </a:rPr>
                        <a:t>Item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28575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85" dirty="0">
                          <a:solidFill>
                            <a:srgbClr val="00A09C"/>
                          </a:solidFill>
                          <a:latin typeface="Arial"/>
                          <a:cs typeface="Arial"/>
                        </a:rPr>
                        <a:t>Detalle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28575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36525" marR="13017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Ho</a:t>
                      </a: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b="1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itali</a:t>
                      </a:r>
                      <a:r>
                        <a:rPr sz="1400" b="1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io</a:t>
                      </a: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n  es </a:t>
                      </a:r>
                      <a:r>
                        <a:rPr sz="14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por Eventos </a:t>
                      </a:r>
                      <a:r>
                        <a:rPr sz="1400" b="1" spc="-37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Traumáticos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28575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1440" marR="487045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100%</a:t>
                      </a:r>
                      <a:r>
                        <a:rPr sz="1200" spc="-3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cobertura</a:t>
                      </a:r>
                      <a:r>
                        <a:rPr sz="1200" spc="-3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hospitalizaciones</a:t>
                      </a:r>
                      <a:r>
                        <a:rPr sz="1200" spc="-2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-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Clínica</a:t>
                      </a:r>
                      <a:r>
                        <a:rPr sz="1200" spc="-6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Alemana </a:t>
                      </a:r>
                      <a:r>
                        <a:rPr sz="1200" spc="-3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derivadas</a:t>
                      </a:r>
                      <a:r>
                        <a:rPr sz="1200" spc="-4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una</a:t>
                      </a:r>
                      <a:r>
                        <a:rPr sz="1200" spc="-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lesión</a:t>
                      </a:r>
                      <a:r>
                        <a:rPr sz="1200" spc="-3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traumática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28575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53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0805" marR="9144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Hospitalizacion </a:t>
                      </a: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es</a:t>
                      </a:r>
                      <a:r>
                        <a:rPr sz="1400" b="1" spc="-5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400" b="1" spc="-3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Origen</a:t>
                      </a:r>
                      <a:r>
                        <a:rPr sz="1400" b="1" spc="-6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NO </a:t>
                      </a:r>
                      <a:r>
                        <a:rPr sz="1400" b="1" spc="-37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Traumáticas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1440" marR="82550" algn="just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CONTINUA BENEFICIO EXCLUSIVO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HOSPITALIZACIONES </a:t>
                      </a:r>
                      <a:r>
                        <a:rPr sz="1200" spc="-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3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URGENCIA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SIN</a:t>
                      </a:r>
                      <a:r>
                        <a:rPr sz="1200" spc="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COSTO,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EN</a:t>
                      </a:r>
                      <a:r>
                        <a:rPr sz="1200" spc="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ENFERMEDADES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Y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CIRUGIAS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DERIVADAS</a:t>
                      </a:r>
                      <a:r>
                        <a:rPr sz="1200" spc="-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DEL</a:t>
                      </a:r>
                      <a:r>
                        <a:rPr sz="1200" spc="-5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SERVICIO DE</a:t>
                      </a:r>
                      <a:r>
                        <a:rPr sz="1200" spc="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URGENCIA</a:t>
                      </a:r>
                      <a:r>
                        <a:rPr sz="1200" spc="-6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GENERAL</a:t>
                      </a:r>
                      <a:r>
                        <a:rPr sz="1200" spc="-6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(*)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1440" marR="81280" algn="just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(*) Para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esto,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es requisito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que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su cobertura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Isapre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y otros </a:t>
                      </a:r>
                      <a:r>
                        <a:rPr sz="1200" spc="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seguros sea igual o mayor al 70% del monto la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cuenta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total. En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caso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que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cumpla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con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el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requisito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anterior,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obtendrá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un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descuento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del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30%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sobre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cuenta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(incluido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honorarios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Médicos).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144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Este</a:t>
                      </a:r>
                      <a:r>
                        <a:rPr sz="1200" spc="19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monto</a:t>
                      </a:r>
                      <a:r>
                        <a:rPr sz="1200" spc="18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dinero</a:t>
                      </a:r>
                      <a:r>
                        <a:rPr sz="1200" spc="18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se</a:t>
                      </a:r>
                      <a:r>
                        <a:rPr sz="1200" spc="19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rebaja</a:t>
                      </a:r>
                      <a:r>
                        <a:rPr sz="1200" spc="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19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19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cuenta</a:t>
                      </a:r>
                      <a:r>
                        <a:rPr sz="1200" spc="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final,</a:t>
                      </a:r>
                      <a:r>
                        <a:rPr sz="1200" spc="19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después</a:t>
                      </a:r>
                      <a:r>
                        <a:rPr sz="1200" spc="19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1440" algn="just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Isapre</a:t>
                      </a:r>
                      <a:r>
                        <a:rPr sz="1200" spc="-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otros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seguros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que</a:t>
                      </a:r>
                      <a:r>
                        <a:rPr sz="1200" spc="-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tenga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el</a:t>
                      </a:r>
                      <a:r>
                        <a:rPr sz="1200" spc="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afiliado.</a:t>
                      </a:r>
                      <a:r>
                        <a:rPr sz="1200" spc="-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Beneficio</a:t>
                      </a:r>
                      <a:r>
                        <a:rPr sz="1200" spc="-3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sin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tope.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24219" y="1456131"/>
            <a:ext cx="2781680" cy="46634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4" y="3656431"/>
            <a:ext cx="8784971" cy="29850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7314" y="243966"/>
            <a:ext cx="43897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Coberturas</a:t>
            </a:r>
            <a:r>
              <a:rPr sz="2400" spc="5" dirty="0"/>
              <a:t> </a:t>
            </a:r>
            <a:r>
              <a:rPr sz="2400" spc="-5" dirty="0"/>
              <a:t>y</a:t>
            </a:r>
            <a:r>
              <a:rPr sz="2400" dirty="0"/>
              <a:t> </a:t>
            </a:r>
            <a:r>
              <a:rPr sz="2400" spc="-5" dirty="0"/>
              <a:t>Beneficios </a:t>
            </a:r>
            <a:r>
              <a:rPr sz="2400" dirty="0"/>
              <a:t> </a:t>
            </a:r>
            <a:r>
              <a:rPr sz="2400" spc="-5" dirty="0"/>
              <a:t>otorgados</a:t>
            </a:r>
            <a:r>
              <a:rPr sz="2400" spc="-15" dirty="0"/>
              <a:t> </a:t>
            </a:r>
            <a:r>
              <a:rPr sz="2400" spc="-10" dirty="0"/>
              <a:t>al</a:t>
            </a:r>
            <a:r>
              <a:rPr sz="2400" spc="-5" dirty="0"/>
              <a:t> </a:t>
            </a:r>
            <a:r>
              <a:rPr sz="2400" dirty="0"/>
              <a:t>Club</a:t>
            </a:r>
            <a:r>
              <a:rPr sz="2400" spc="-20" dirty="0"/>
              <a:t> </a:t>
            </a:r>
            <a:r>
              <a:rPr sz="2400" spc="-5" dirty="0"/>
              <a:t>Manquehue</a:t>
            </a:r>
            <a:endParaRPr sz="24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73164" y="1225677"/>
          <a:ext cx="8857614" cy="23158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3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dirty="0">
                          <a:solidFill>
                            <a:srgbClr val="00A09C"/>
                          </a:solidFill>
                          <a:latin typeface="Arial"/>
                          <a:cs typeface="Arial"/>
                        </a:rPr>
                        <a:t>Detalle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2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161925" marR="153670" indent="211454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Otros </a:t>
                      </a:r>
                      <a:r>
                        <a:rPr sz="1400" b="1" spc="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efici</a:t>
                      </a:r>
                      <a:r>
                        <a:rPr sz="1400" b="1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63525" indent="-1727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12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Cursos</a:t>
                      </a:r>
                      <a:r>
                        <a:rPr sz="12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para</a:t>
                      </a:r>
                      <a:r>
                        <a:rPr sz="1200" b="1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personal</a:t>
                      </a:r>
                      <a:r>
                        <a:rPr sz="1200" b="1" spc="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b="1" spc="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enfermería</a:t>
                      </a:r>
                      <a:r>
                        <a:rPr sz="1200" b="1" spc="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al</a:t>
                      </a:r>
                      <a:r>
                        <a:rPr sz="1200" b="1" spc="-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Club</a:t>
                      </a:r>
                      <a:r>
                        <a:rPr sz="1200" b="1" spc="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Deportivo</a:t>
                      </a:r>
                      <a:r>
                        <a:rPr sz="1200" b="1" spc="3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891540" lvl="1" indent="-34353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Courier New"/>
                        <a:buChar char="o"/>
                        <a:tabLst>
                          <a:tab pos="891540" algn="l"/>
                          <a:tab pos="892175" algn="l"/>
                        </a:tabLst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Pr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meros</a:t>
                      </a:r>
                      <a:r>
                        <a:rPr sz="1200" spc="-8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Au</a:t>
                      </a:r>
                      <a:r>
                        <a:rPr sz="1200" spc="-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ios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891540" lvl="1" indent="-343535">
                        <a:lnSpc>
                          <a:spcPct val="100000"/>
                        </a:lnSpc>
                        <a:buFont typeface="Courier New"/>
                        <a:buChar char="o"/>
                        <a:tabLst>
                          <a:tab pos="891540" algn="l"/>
                          <a:tab pos="892175" algn="l"/>
                        </a:tabLst>
                      </a:pP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RCP</a:t>
                      </a:r>
                      <a:r>
                        <a:rPr sz="1200" spc="-2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(Reanimación</a:t>
                      </a:r>
                      <a:r>
                        <a:rPr sz="1200" spc="-5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Cardiopulmonar)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buClr>
                          <a:srgbClr val="7E7E7E"/>
                        </a:buClr>
                        <a:buFont typeface="Courier New"/>
                        <a:buChar char="o"/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63525" marR="81280" indent="-172720" algn="just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12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Programa</a:t>
                      </a:r>
                      <a:r>
                        <a:rPr sz="12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Pasantía</a:t>
                      </a:r>
                      <a:r>
                        <a:rPr sz="12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12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el</a:t>
                      </a:r>
                      <a:r>
                        <a:rPr sz="12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Servicio</a:t>
                      </a:r>
                      <a:r>
                        <a:rPr sz="12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Convenio</a:t>
                      </a:r>
                      <a:r>
                        <a:rPr sz="12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Accidentes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dirigido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al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personal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3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cargo</a:t>
                      </a:r>
                      <a:r>
                        <a:rPr sz="1200" spc="3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3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la </a:t>
                      </a:r>
                      <a:r>
                        <a:rPr sz="1200" spc="-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Enfermería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del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Club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Manquehue,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cuyo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objetivo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es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proporcionar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conocimientos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y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reforzamiento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las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técnicas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procedimientos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más comunes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atención de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los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pacientes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con accidentes traumáticos,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conocer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la organización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funcionamiento. Adicionalmente, si el Club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lo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solicita, ofrecemos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asesoría </a:t>
                      </a:r>
                      <a:r>
                        <a:rPr sz="1200" spc="-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implementación</a:t>
                      </a:r>
                      <a:r>
                        <a:rPr sz="1200" spc="-3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funcionamiento</a:t>
                      </a:r>
                      <a:r>
                        <a:rPr sz="1200" spc="-3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 la Enfermería.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73519" y="260692"/>
            <a:ext cx="1563191" cy="613067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283959" y="216534"/>
            <a:ext cx="5473065" cy="892175"/>
          </a:xfrm>
          <a:custGeom>
            <a:avLst/>
            <a:gdLst/>
            <a:ahLst/>
            <a:cxnLst/>
            <a:rect l="l" t="t" r="r" b="b"/>
            <a:pathLst>
              <a:path w="5473065" h="892175">
                <a:moveTo>
                  <a:pt x="0" y="891794"/>
                </a:moveTo>
                <a:lnTo>
                  <a:pt x="5026672" y="891794"/>
                </a:lnTo>
                <a:lnTo>
                  <a:pt x="5075256" y="889177"/>
                </a:lnTo>
                <a:lnTo>
                  <a:pt x="5122325" y="881509"/>
                </a:lnTo>
                <a:lnTo>
                  <a:pt x="5167607" y="869061"/>
                </a:lnTo>
                <a:lnTo>
                  <a:pt x="5210829" y="852105"/>
                </a:lnTo>
                <a:lnTo>
                  <a:pt x="5251721" y="830913"/>
                </a:lnTo>
                <a:lnTo>
                  <a:pt x="5290009" y="805759"/>
                </a:lnTo>
                <a:lnTo>
                  <a:pt x="5325422" y="776912"/>
                </a:lnTo>
                <a:lnTo>
                  <a:pt x="5357688" y="744647"/>
                </a:lnTo>
                <a:lnTo>
                  <a:pt x="5386534" y="709234"/>
                </a:lnTo>
                <a:lnTo>
                  <a:pt x="5411689" y="670945"/>
                </a:lnTo>
                <a:lnTo>
                  <a:pt x="5432880" y="630054"/>
                </a:lnTo>
                <a:lnTo>
                  <a:pt x="5449836" y="586831"/>
                </a:lnTo>
                <a:lnTo>
                  <a:pt x="5462284" y="541549"/>
                </a:lnTo>
                <a:lnTo>
                  <a:pt x="5469953" y="494480"/>
                </a:lnTo>
                <a:lnTo>
                  <a:pt x="5472569" y="445897"/>
                </a:lnTo>
                <a:lnTo>
                  <a:pt x="5472569" y="0"/>
                </a:lnTo>
                <a:lnTo>
                  <a:pt x="0" y="0"/>
                </a:lnTo>
                <a:lnTo>
                  <a:pt x="0" y="891794"/>
                </a:lnTo>
                <a:close/>
              </a:path>
            </a:pathLst>
          </a:custGeom>
          <a:ln w="25400">
            <a:solidFill>
              <a:srgbClr val="00A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686" y="254000"/>
            <a:ext cx="3477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Beneficios</a:t>
            </a:r>
            <a:r>
              <a:rPr sz="2400" spc="-25" dirty="0"/>
              <a:t> </a:t>
            </a:r>
            <a:r>
              <a:rPr sz="2400" dirty="0"/>
              <a:t>otorgados</a:t>
            </a:r>
            <a:r>
              <a:rPr sz="2400" spc="-35" dirty="0"/>
              <a:t> </a:t>
            </a:r>
            <a:r>
              <a:rPr sz="2400" spc="-10" dirty="0"/>
              <a:t>al </a:t>
            </a:r>
            <a:r>
              <a:rPr sz="2400" spc="-650" dirty="0"/>
              <a:t> </a:t>
            </a:r>
            <a:r>
              <a:rPr sz="2400" dirty="0"/>
              <a:t>Club</a:t>
            </a:r>
            <a:r>
              <a:rPr sz="2400" spc="-20" dirty="0"/>
              <a:t> </a:t>
            </a:r>
            <a:r>
              <a:rPr sz="2400" spc="-5" dirty="0"/>
              <a:t>Manquehue</a:t>
            </a:r>
            <a:endParaRPr sz="2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45173" y="1334388"/>
          <a:ext cx="8650605" cy="5516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9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5625"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1400" b="1" dirty="0">
                          <a:solidFill>
                            <a:srgbClr val="00A09C"/>
                          </a:solidFill>
                          <a:latin typeface="Arial"/>
                          <a:cs typeface="Arial"/>
                        </a:rPr>
                        <a:t>Ítem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6573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2000" b="1" dirty="0">
                          <a:solidFill>
                            <a:srgbClr val="00A09C"/>
                          </a:solidFill>
                          <a:latin typeface="Arial"/>
                          <a:cs typeface="Arial"/>
                        </a:rPr>
                        <a:t>Detalle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0620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11760" marR="109220" indent="-63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Charlas </a:t>
                      </a: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rese</a:t>
                      </a:r>
                      <a:r>
                        <a:rPr sz="1400" b="1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cia</a:t>
                      </a:r>
                      <a:r>
                        <a:rPr sz="1400" b="1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es</a:t>
                      </a:r>
                      <a:r>
                        <a:rPr sz="1400" b="1" spc="-5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y  </a:t>
                      </a:r>
                      <a:r>
                        <a:rPr sz="14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online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120014" marR="154305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Programas</a:t>
                      </a:r>
                      <a:r>
                        <a:rPr sz="1200" b="1" spc="9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educativos</a:t>
                      </a:r>
                      <a:r>
                        <a:rPr sz="1200" b="1" spc="10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200" b="1" spc="6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charlas</a:t>
                      </a:r>
                      <a:r>
                        <a:rPr sz="1200" b="1" spc="9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sin</a:t>
                      </a:r>
                      <a:r>
                        <a:rPr sz="1200" b="1" spc="8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costo</a:t>
                      </a:r>
                      <a:r>
                        <a:rPr sz="1200" b="1" spc="8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dirigido</a:t>
                      </a:r>
                      <a:r>
                        <a:rPr sz="1200" b="1" spc="9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niños</a:t>
                      </a:r>
                      <a:r>
                        <a:rPr sz="1200" b="1" spc="9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200" b="1" spc="7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personal</a:t>
                      </a:r>
                      <a:r>
                        <a:rPr sz="1200" b="1" spc="9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del</a:t>
                      </a:r>
                      <a:r>
                        <a:rPr sz="1200" b="1" spc="8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Club</a:t>
                      </a:r>
                      <a:r>
                        <a:rPr sz="1200" b="1" spc="7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Deportivo </a:t>
                      </a:r>
                      <a:r>
                        <a:rPr sz="1200" b="1" spc="-3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Manquehue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30810">
                        <a:lnSpc>
                          <a:spcPts val="1405"/>
                        </a:lnSpc>
                      </a:pPr>
                      <a:r>
                        <a:rPr sz="1200" u="sng" spc="-3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2"/>
                        </a:rPr>
                        <a:t>https://www.clinicaalemana.cl/centro-de-extension/charla-colegios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46419" y="219824"/>
            <a:ext cx="1714700" cy="67247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283959" y="216534"/>
            <a:ext cx="5473065" cy="892175"/>
          </a:xfrm>
          <a:custGeom>
            <a:avLst/>
            <a:gdLst/>
            <a:ahLst/>
            <a:cxnLst/>
            <a:rect l="l" t="t" r="r" b="b"/>
            <a:pathLst>
              <a:path w="5473065" h="892175">
                <a:moveTo>
                  <a:pt x="0" y="891794"/>
                </a:moveTo>
                <a:lnTo>
                  <a:pt x="5026672" y="891794"/>
                </a:lnTo>
                <a:lnTo>
                  <a:pt x="5075256" y="889177"/>
                </a:lnTo>
                <a:lnTo>
                  <a:pt x="5122325" y="881509"/>
                </a:lnTo>
                <a:lnTo>
                  <a:pt x="5167607" y="869061"/>
                </a:lnTo>
                <a:lnTo>
                  <a:pt x="5210829" y="852105"/>
                </a:lnTo>
                <a:lnTo>
                  <a:pt x="5251721" y="830913"/>
                </a:lnTo>
                <a:lnTo>
                  <a:pt x="5290009" y="805759"/>
                </a:lnTo>
                <a:lnTo>
                  <a:pt x="5325422" y="776912"/>
                </a:lnTo>
                <a:lnTo>
                  <a:pt x="5357688" y="744647"/>
                </a:lnTo>
                <a:lnTo>
                  <a:pt x="5386534" y="709234"/>
                </a:lnTo>
                <a:lnTo>
                  <a:pt x="5411689" y="670945"/>
                </a:lnTo>
                <a:lnTo>
                  <a:pt x="5432880" y="630054"/>
                </a:lnTo>
                <a:lnTo>
                  <a:pt x="5449836" y="586831"/>
                </a:lnTo>
                <a:lnTo>
                  <a:pt x="5462284" y="541549"/>
                </a:lnTo>
                <a:lnTo>
                  <a:pt x="5469953" y="494480"/>
                </a:lnTo>
                <a:lnTo>
                  <a:pt x="5472569" y="445897"/>
                </a:lnTo>
                <a:lnTo>
                  <a:pt x="5472569" y="0"/>
                </a:lnTo>
                <a:lnTo>
                  <a:pt x="0" y="0"/>
                </a:lnTo>
                <a:lnTo>
                  <a:pt x="0" y="891794"/>
                </a:lnTo>
                <a:close/>
              </a:path>
            </a:pathLst>
          </a:custGeom>
          <a:ln w="25400">
            <a:solidFill>
              <a:srgbClr val="00A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84013" y="5469039"/>
            <a:ext cx="3959987" cy="119486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32340" y="3050231"/>
            <a:ext cx="3273454" cy="187261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86832" y="2716910"/>
            <a:ext cx="2974086" cy="273304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04674" y="5122237"/>
            <a:ext cx="2506146" cy="12505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92415" y="5738240"/>
            <a:ext cx="595604" cy="19095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91124" y="5760104"/>
              <a:ext cx="400117" cy="1436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204861"/>
              <a:ext cx="9117531" cy="46531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135212" cy="573824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5614238"/>
              <a:ext cx="9144000" cy="559435"/>
            </a:xfrm>
            <a:custGeom>
              <a:avLst/>
              <a:gdLst/>
              <a:ahLst/>
              <a:cxnLst/>
              <a:rect l="l" t="t" r="r" b="b"/>
              <a:pathLst>
                <a:path w="9144000" h="559435">
                  <a:moveTo>
                    <a:pt x="0" y="0"/>
                  </a:moveTo>
                  <a:lnTo>
                    <a:pt x="0" y="559307"/>
                  </a:lnTo>
                  <a:lnTo>
                    <a:pt x="9143999" y="559307"/>
                  </a:lnTo>
                  <a:lnTo>
                    <a:pt x="91439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9255" y="5581599"/>
            <a:ext cx="83229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6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spc="-720" dirty="0">
                <a:solidFill>
                  <a:srgbClr val="FFFFFF"/>
                </a:solidFill>
                <a:latin typeface="Arial"/>
                <a:cs typeface="Arial"/>
              </a:rPr>
              <a:t>SC</a:t>
            </a:r>
            <a:r>
              <a:rPr sz="3600" spc="-59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spc="-5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-57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570" dirty="0">
                <a:solidFill>
                  <a:srgbClr val="FFFFFF"/>
                </a:solidFill>
                <a:latin typeface="Arial"/>
                <a:cs typeface="Arial"/>
              </a:rPr>
              <a:t>AER</a:t>
            </a:r>
            <a:r>
              <a:rPr sz="3600" spc="-6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spc="-4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6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325" dirty="0">
                <a:solidFill>
                  <a:srgbClr val="FFFFFF"/>
                </a:solidFill>
                <a:latin typeface="Arial"/>
                <a:cs typeface="Arial"/>
              </a:rPr>
              <a:t>SI</a:t>
            </a:r>
            <a:r>
              <a:rPr sz="3600" spc="-48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6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7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600" spc="-6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600" spc="-55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600" spc="-5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-4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6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535" dirty="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sz="36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415" dirty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sz="3600" spc="-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spc="-560" dirty="0">
                <a:solidFill>
                  <a:srgbClr val="FFFFFF"/>
                </a:solidFill>
                <a:latin typeface="Arial"/>
                <a:cs typeface="Arial"/>
              </a:rPr>
              <a:t>SG</a:t>
            </a:r>
            <a:r>
              <a:rPr sz="3600" spc="-59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6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32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600" spc="-1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spc="-7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-405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3" y="776986"/>
            <a:ext cx="8640953" cy="215773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669354"/>
            <a:ext cx="9144000" cy="189230"/>
          </a:xfrm>
          <a:custGeom>
            <a:avLst/>
            <a:gdLst/>
            <a:ahLst/>
            <a:cxnLst/>
            <a:rect l="l" t="t" r="r" b="b"/>
            <a:pathLst>
              <a:path w="9144000" h="189229">
                <a:moveTo>
                  <a:pt x="9144000" y="0"/>
                </a:moveTo>
                <a:lnTo>
                  <a:pt x="0" y="0"/>
                </a:lnTo>
                <a:lnTo>
                  <a:pt x="0" y="188645"/>
                </a:lnTo>
                <a:lnTo>
                  <a:pt x="9144000" y="18864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A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1523" y="148844"/>
            <a:ext cx="4572000" cy="581025"/>
          </a:xfrm>
          <a:custGeom>
            <a:avLst/>
            <a:gdLst/>
            <a:ahLst/>
            <a:cxnLst/>
            <a:rect l="l" t="t" r="r" b="b"/>
            <a:pathLst>
              <a:path w="4572000" h="581025">
                <a:moveTo>
                  <a:pt x="0" y="580770"/>
                </a:moveTo>
                <a:lnTo>
                  <a:pt x="4281614" y="580770"/>
                </a:lnTo>
                <a:lnTo>
                  <a:pt x="4328720" y="576969"/>
                </a:lnTo>
                <a:lnTo>
                  <a:pt x="4373401" y="565963"/>
                </a:lnTo>
                <a:lnTo>
                  <a:pt x="4415060" y="548353"/>
                </a:lnTo>
                <a:lnTo>
                  <a:pt x="4453101" y="524736"/>
                </a:lnTo>
                <a:lnTo>
                  <a:pt x="4486925" y="495712"/>
                </a:lnTo>
                <a:lnTo>
                  <a:pt x="4515938" y="461880"/>
                </a:lnTo>
                <a:lnTo>
                  <a:pt x="4539542" y="423839"/>
                </a:lnTo>
                <a:lnTo>
                  <a:pt x="4557141" y="382187"/>
                </a:lnTo>
                <a:lnTo>
                  <a:pt x="4568138" y="337524"/>
                </a:lnTo>
                <a:lnTo>
                  <a:pt x="4571936" y="290448"/>
                </a:lnTo>
                <a:lnTo>
                  <a:pt x="4571936" y="0"/>
                </a:lnTo>
                <a:lnTo>
                  <a:pt x="0" y="0"/>
                </a:lnTo>
                <a:lnTo>
                  <a:pt x="0" y="580770"/>
                </a:lnTo>
                <a:close/>
              </a:path>
            </a:pathLst>
          </a:custGeom>
          <a:ln w="25400">
            <a:solidFill>
              <a:srgbClr val="00A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7852" y="230251"/>
            <a:ext cx="2748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Unidad</a:t>
            </a:r>
            <a:r>
              <a:rPr sz="2400" spc="-40" dirty="0"/>
              <a:t> </a:t>
            </a:r>
            <a:r>
              <a:rPr sz="2400" spc="-5" dirty="0"/>
              <a:t>de</a:t>
            </a:r>
            <a:r>
              <a:rPr sz="2400" spc="-25" dirty="0"/>
              <a:t> </a:t>
            </a:r>
            <a:r>
              <a:rPr sz="2400" spc="-5" dirty="0"/>
              <a:t>Rescate</a:t>
            </a:r>
            <a:endParaRPr sz="2400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45173" y="2862579"/>
          <a:ext cx="8641080" cy="3727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5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marL="38544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2000" b="1" dirty="0">
                          <a:solidFill>
                            <a:srgbClr val="00A09C"/>
                          </a:solidFill>
                          <a:latin typeface="Arial"/>
                          <a:cs typeface="Arial"/>
                        </a:rPr>
                        <a:t>Ítem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2000" b="1" dirty="0">
                          <a:solidFill>
                            <a:srgbClr val="00A09C"/>
                          </a:solidFill>
                          <a:latin typeface="Arial"/>
                          <a:cs typeface="Arial"/>
                        </a:rPr>
                        <a:t>Detalle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4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20014" marR="11430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Un</a:t>
                      </a: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es</a:t>
                      </a:r>
                      <a:r>
                        <a:rPr sz="1400" b="1" spc="-3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  Rescate </a:t>
                      </a:r>
                      <a:r>
                        <a:rPr sz="1400" b="1" spc="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Servicio </a:t>
                      </a:r>
                      <a:r>
                        <a:rPr sz="14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Traslado </a:t>
                      </a:r>
                      <a:r>
                        <a:rPr sz="14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vías </a:t>
                      </a: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terrestre y </a:t>
                      </a:r>
                      <a:r>
                        <a:rPr sz="1400" b="1" spc="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vía</a:t>
                      </a:r>
                      <a:r>
                        <a:rPr sz="1400" b="1" spc="-2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aérea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63525" marR="81915" indent="-172720" algn="just">
                        <a:lnSpc>
                          <a:spcPct val="100000"/>
                        </a:lnSpc>
                        <a:buChar char="•"/>
                        <a:tabLst>
                          <a:tab pos="264160" algn="l"/>
                        </a:tabLst>
                      </a:pP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Clínica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Alemana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cuenta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con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una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Unidad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de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Rescate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Integral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aéreo-terrestre,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las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24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horas,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completamente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equipada,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con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equipo médico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y/o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paramédico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especialmente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capacitado en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Rescate.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Teléfono:</a:t>
                      </a:r>
                      <a:r>
                        <a:rPr sz="1200" spc="-2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22910</a:t>
                      </a:r>
                      <a:r>
                        <a:rPr sz="1200" spc="-2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9911.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7E7E7E"/>
                        </a:buClr>
                        <a:buFont typeface="Arial"/>
                        <a:buChar char="•"/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63525" marR="333375" indent="-17272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64160" algn="l"/>
                        </a:tabLst>
                      </a:pP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Traslado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en ambulancia sin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costo,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en horario regular del Club Manquehue, para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traslado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 eventos </a:t>
                      </a:r>
                      <a:r>
                        <a:rPr sz="1200" spc="-3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traumáticos</a:t>
                      </a:r>
                      <a:r>
                        <a:rPr sz="1200" spc="-4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1200" spc="-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traumáticos,</a:t>
                      </a:r>
                      <a:r>
                        <a:rPr sz="1200" spc="-3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según</a:t>
                      </a:r>
                      <a:r>
                        <a:rPr sz="1200" spc="-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disponibilidad.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7E7E7E"/>
                        </a:buClr>
                        <a:buFont typeface="Arial"/>
                        <a:buChar char="•"/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63525" marR="97790" indent="-172720">
                        <a:lnSpc>
                          <a:spcPct val="100000"/>
                        </a:lnSpc>
                        <a:buChar char="•"/>
                        <a:tabLst>
                          <a:tab pos="264160" algn="l"/>
                        </a:tabLst>
                      </a:pP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Dentro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del radio urbano de la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ciudad de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Santiago, se proporcionará, sin cargo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en la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medida de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sus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disponibilidades, el servicio de ambulancia por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vía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terrestre para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trasladar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al accidentado desde el lugar </a:t>
                      </a:r>
                      <a:r>
                        <a:rPr sz="1200" spc="-3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del</a:t>
                      </a:r>
                      <a:r>
                        <a:rPr sz="1200" spc="-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accidente</a:t>
                      </a:r>
                      <a:r>
                        <a:rPr sz="1200" spc="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hasta</a:t>
                      </a:r>
                      <a:r>
                        <a:rPr sz="1200" spc="-3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el</a:t>
                      </a:r>
                      <a:r>
                        <a:rPr sz="1200" spc="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recinto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Clínica,</a:t>
                      </a:r>
                      <a:r>
                        <a:rPr sz="1200" spc="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caso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que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las</a:t>
                      </a:r>
                      <a:r>
                        <a:rPr sz="1200" spc="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características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gravedad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del accidente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requieran</a:t>
                      </a:r>
                      <a:r>
                        <a:rPr sz="1200" spc="-3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el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traslado</a:t>
                      </a:r>
                      <a:r>
                        <a:rPr sz="1200" spc="-3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por</a:t>
                      </a:r>
                      <a:r>
                        <a:rPr sz="1200" spc="-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este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medio.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7E7E7E"/>
                        </a:buClr>
                        <a:buFont typeface="Arial"/>
                        <a:buChar char="•"/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63525" marR="119380" indent="-172720">
                        <a:lnSpc>
                          <a:spcPct val="100000"/>
                        </a:lnSpc>
                        <a:buChar char="•"/>
                        <a:tabLst>
                          <a:tab pos="264160" algn="l"/>
                        </a:tabLst>
                      </a:pP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caso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accidentes</a:t>
                      </a:r>
                      <a:r>
                        <a:rPr sz="1200" spc="-2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con</a:t>
                      </a:r>
                      <a:r>
                        <a:rPr sz="1200" spc="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riesgo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vital</a:t>
                      </a:r>
                      <a:r>
                        <a:rPr sz="1200" spc="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para</a:t>
                      </a:r>
                      <a:r>
                        <a:rPr sz="1200" spc="-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el afiliado,</a:t>
                      </a:r>
                      <a:r>
                        <a:rPr sz="1200" spc="-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ocurridos</a:t>
                      </a:r>
                      <a:r>
                        <a:rPr sz="1200" spc="-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las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Regiones</a:t>
                      </a:r>
                      <a:r>
                        <a:rPr sz="1200" spc="-2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IV,</a:t>
                      </a:r>
                      <a:r>
                        <a:rPr sz="1200" spc="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V,</a:t>
                      </a:r>
                      <a:r>
                        <a:rPr sz="1200" spc="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VI,</a:t>
                      </a:r>
                      <a:r>
                        <a:rPr sz="1200" spc="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VII</a:t>
                      </a:r>
                      <a:r>
                        <a:rPr sz="1200" spc="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Chile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continental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Región Metropolitana, Clínica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Alemana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proporcionará sin cargo, en la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medida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 sus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disponibilidades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en el evento que el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paciente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se encuentre estabilizado, el servicio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 traslado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por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vía </a:t>
                      </a:r>
                      <a:r>
                        <a:rPr sz="1200" spc="-3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aérea.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45173" y="1262380"/>
          <a:ext cx="8569325" cy="53105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4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3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2000" b="1" dirty="0">
                          <a:solidFill>
                            <a:srgbClr val="00A09C"/>
                          </a:solidFill>
                          <a:latin typeface="Arial"/>
                          <a:cs typeface="Arial"/>
                        </a:rPr>
                        <a:t>Ítem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2000" b="1" dirty="0">
                          <a:solidFill>
                            <a:srgbClr val="00A09C"/>
                          </a:solidFill>
                          <a:latin typeface="Arial"/>
                          <a:cs typeface="Arial"/>
                        </a:rPr>
                        <a:t>Detalle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68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294005" marR="213995" indent="-7366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Ho</a:t>
                      </a: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b="1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itali</a:t>
                      </a:r>
                      <a:r>
                        <a:rPr sz="1400" b="1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ion</a:t>
                      </a: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es  </a:t>
                      </a:r>
                      <a:r>
                        <a:rPr sz="14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1400" b="1" spc="-3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Traumáticas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1440" marR="81280" algn="just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200" spc="-4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Toda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Hospitalización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No Traumáticas derivadas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del Servicio de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Urgencia,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será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sin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costo para el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afiliado.</a:t>
                      </a:r>
                      <a:r>
                        <a:rPr sz="1200" spc="7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Es</a:t>
                      </a:r>
                      <a:r>
                        <a:rPr sz="1200" spc="6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requisito</a:t>
                      </a:r>
                      <a:r>
                        <a:rPr sz="1200" spc="7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que</a:t>
                      </a:r>
                      <a:r>
                        <a:rPr sz="1200" spc="7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su</a:t>
                      </a:r>
                      <a:r>
                        <a:rPr sz="1200" spc="7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cobertura</a:t>
                      </a:r>
                      <a:r>
                        <a:rPr sz="1200" spc="6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7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Isapre</a:t>
                      </a:r>
                      <a:r>
                        <a:rPr sz="1200" spc="14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5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otros</a:t>
                      </a:r>
                      <a:r>
                        <a:rPr sz="1200" spc="7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seguros</a:t>
                      </a:r>
                      <a:r>
                        <a:rPr sz="1200" spc="7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sea</a:t>
                      </a:r>
                      <a:r>
                        <a:rPr sz="1200" spc="7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igual</a:t>
                      </a:r>
                      <a:r>
                        <a:rPr sz="1200" spc="5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7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mayor</a:t>
                      </a:r>
                      <a:r>
                        <a:rPr sz="1200" spc="6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al</a:t>
                      </a:r>
                      <a:r>
                        <a:rPr sz="1200" spc="5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70%</a:t>
                      </a:r>
                      <a:r>
                        <a:rPr sz="1200" spc="6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32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18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cuenta</a:t>
                      </a:r>
                      <a:r>
                        <a:rPr sz="1200" spc="19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total.</a:t>
                      </a:r>
                      <a:r>
                        <a:rPr sz="1200" spc="19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Esto</a:t>
                      </a:r>
                      <a:r>
                        <a:rPr sz="1200" spc="19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aplica</a:t>
                      </a:r>
                      <a:r>
                        <a:rPr sz="1200" spc="19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19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todas</a:t>
                      </a:r>
                      <a:r>
                        <a:rPr sz="1200" spc="19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las</a:t>
                      </a:r>
                      <a:r>
                        <a:rPr sz="1200" spc="19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situaciones</a:t>
                      </a:r>
                      <a:r>
                        <a:rPr sz="1200" spc="18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médicas</a:t>
                      </a:r>
                      <a:r>
                        <a:rPr sz="1200" spc="19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derivadas</a:t>
                      </a:r>
                      <a:r>
                        <a:rPr sz="1200" spc="18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19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Urgencia</a:t>
                      </a:r>
                      <a:r>
                        <a:rPr sz="1200" spc="19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que</a:t>
                      </a:r>
                      <a:r>
                        <a:rPr sz="1200" spc="18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no </a:t>
                      </a:r>
                      <a:r>
                        <a:rPr sz="1200" spc="-3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sean producto de un accidente traumático, incluye las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hospitalizaciones de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riesgo vital producto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infartos cerebrales o cardiacos, obstrucciones respiratorias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las cirugías de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urgencia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tales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como</a:t>
                      </a:r>
                      <a:r>
                        <a:rPr sz="1200" spc="-9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Apendicitis.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2710" marR="86995" indent="-1270" algn="ctr">
                        <a:lnSpc>
                          <a:spcPct val="100000"/>
                        </a:lnSpc>
                      </a:pPr>
                      <a:r>
                        <a:rPr sz="1400" b="1" spc="-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Valor</a:t>
                      </a:r>
                      <a:r>
                        <a:rPr sz="1400" b="1" spc="-5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Preferencial</a:t>
                      </a:r>
                      <a:r>
                        <a:rPr sz="1400" b="1" spc="-8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1400" b="1" spc="-37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la </a:t>
                      </a:r>
                      <a:r>
                        <a:rPr sz="14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consulta </a:t>
                      </a: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en el </a:t>
                      </a:r>
                      <a:r>
                        <a:rPr sz="1400" b="1" spc="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Servicio</a:t>
                      </a:r>
                      <a:r>
                        <a:rPr sz="1400" b="1" spc="-7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400" b="1" spc="-4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Urgencia </a:t>
                      </a:r>
                      <a:r>
                        <a:rPr sz="1400" b="1" spc="-37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General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Incluye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todos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los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inter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consultores</a:t>
                      </a:r>
                      <a:r>
                        <a:rPr sz="1200" spc="-2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con</a:t>
                      </a:r>
                      <a:r>
                        <a:rPr sz="1200" spc="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excepción</a:t>
                      </a:r>
                      <a:r>
                        <a:rPr sz="1200" spc="-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Psiquiatría.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96215" marR="19050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50%</a:t>
                      </a:r>
                      <a:r>
                        <a:rPr sz="1400" b="1" spc="-4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400" b="1" spc="-4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descuento </a:t>
                      </a:r>
                      <a:r>
                        <a:rPr sz="1400" b="1" spc="-37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en exámenes </a:t>
                      </a:r>
                      <a:r>
                        <a:rPr sz="14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diagnóstico </a:t>
                      </a: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ambulatorio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34340" marR="83820" indent="-342900">
                        <a:lnSpc>
                          <a:spcPct val="100000"/>
                        </a:lnSpc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Para</a:t>
                      </a:r>
                      <a:r>
                        <a:rPr sz="1200" spc="6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exámenes</a:t>
                      </a:r>
                      <a:r>
                        <a:rPr sz="1200" spc="6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realizados</a:t>
                      </a:r>
                      <a:r>
                        <a:rPr sz="1200" spc="4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durante</a:t>
                      </a:r>
                      <a:r>
                        <a:rPr sz="1200" spc="6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las</a:t>
                      </a:r>
                      <a:r>
                        <a:rPr sz="1200" spc="5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atenciones</a:t>
                      </a:r>
                      <a:r>
                        <a:rPr sz="1200" spc="5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1200" spc="6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traumáticas</a:t>
                      </a:r>
                      <a:r>
                        <a:rPr sz="1200" spc="5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6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el</a:t>
                      </a:r>
                      <a:r>
                        <a:rPr sz="1200" spc="4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Servicio</a:t>
                      </a:r>
                      <a:r>
                        <a:rPr sz="1200" spc="5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3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Urgencia</a:t>
                      </a:r>
                      <a:r>
                        <a:rPr sz="1200" spc="-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General.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Excluye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honorarios</a:t>
                      </a:r>
                      <a:r>
                        <a:rPr sz="1200" spc="-5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médicos.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Incluye</a:t>
                      </a:r>
                      <a:r>
                        <a:rPr sz="1200" spc="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scanner,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radiografías,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ecografías, rayos</a:t>
                      </a:r>
                      <a:r>
                        <a:rPr sz="1200" spc="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exámenes</a:t>
                      </a:r>
                      <a:r>
                        <a:rPr sz="1200" spc="-2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laboratorio.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2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7155" marR="90805" indent="-635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Eliminación de </a:t>
                      </a:r>
                      <a:r>
                        <a:rPr sz="1400" b="1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recargos</a:t>
                      </a:r>
                      <a:r>
                        <a:rPr sz="1400" b="1" spc="-6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por</a:t>
                      </a:r>
                      <a:r>
                        <a:rPr sz="1400" b="1" spc="-4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horario </a:t>
                      </a:r>
                      <a:r>
                        <a:rPr sz="1400" b="1" spc="-37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inhábil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1440" marR="83185" indent="8509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Domingo</a:t>
                      </a:r>
                      <a:r>
                        <a:rPr sz="1200" spc="6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4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festivos</a:t>
                      </a:r>
                      <a:r>
                        <a:rPr sz="1200" spc="5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6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las</a:t>
                      </a:r>
                      <a:r>
                        <a:rPr sz="1200" spc="5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atenciones</a:t>
                      </a:r>
                      <a:r>
                        <a:rPr sz="1200" spc="5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ambulatorias</a:t>
                      </a:r>
                      <a:r>
                        <a:rPr sz="1200" spc="5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1200" spc="6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traumáticas</a:t>
                      </a:r>
                      <a:r>
                        <a:rPr sz="1200" spc="4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4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el</a:t>
                      </a:r>
                      <a:r>
                        <a:rPr sz="1200" spc="5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Servicio</a:t>
                      </a:r>
                      <a:r>
                        <a:rPr sz="1200" spc="6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6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Urgencia </a:t>
                      </a:r>
                      <a:r>
                        <a:rPr sz="1200" spc="-31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General.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0" y="6669354"/>
            <a:ext cx="9144000" cy="189230"/>
          </a:xfrm>
          <a:custGeom>
            <a:avLst/>
            <a:gdLst/>
            <a:ahLst/>
            <a:cxnLst/>
            <a:rect l="l" t="t" r="r" b="b"/>
            <a:pathLst>
              <a:path w="9144000" h="189229">
                <a:moveTo>
                  <a:pt x="9144000" y="0"/>
                </a:moveTo>
                <a:lnTo>
                  <a:pt x="0" y="0"/>
                </a:lnTo>
                <a:lnTo>
                  <a:pt x="0" y="188645"/>
                </a:lnTo>
                <a:lnTo>
                  <a:pt x="9144000" y="18864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A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3768" y="242061"/>
            <a:ext cx="6372860" cy="892175"/>
          </a:xfrm>
          <a:custGeom>
            <a:avLst/>
            <a:gdLst/>
            <a:ahLst/>
            <a:cxnLst/>
            <a:rect l="l" t="t" r="r" b="b"/>
            <a:pathLst>
              <a:path w="6372859" h="892175">
                <a:moveTo>
                  <a:pt x="0" y="891794"/>
                </a:moveTo>
                <a:lnTo>
                  <a:pt x="5926366" y="891794"/>
                </a:lnTo>
                <a:lnTo>
                  <a:pt x="5974949" y="889177"/>
                </a:lnTo>
                <a:lnTo>
                  <a:pt x="6022018" y="881509"/>
                </a:lnTo>
                <a:lnTo>
                  <a:pt x="6067300" y="869061"/>
                </a:lnTo>
                <a:lnTo>
                  <a:pt x="6110523" y="852105"/>
                </a:lnTo>
                <a:lnTo>
                  <a:pt x="6151414" y="830913"/>
                </a:lnTo>
                <a:lnTo>
                  <a:pt x="6189703" y="805759"/>
                </a:lnTo>
                <a:lnTo>
                  <a:pt x="6225116" y="776912"/>
                </a:lnTo>
                <a:lnTo>
                  <a:pt x="6257381" y="744647"/>
                </a:lnTo>
                <a:lnTo>
                  <a:pt x="6286228" y="709234"/>
                </a:lnTo>
                <a:lnTo>
                  <a:pt x="6311383" y="670945"/>
                </a:lnTo>
                <a:lnTo>
                  <a:pt x="6332574" y="630054"/>
                </a:lnTo>
                <a:lnTo>
                  <a:pt x="6349530" y="586831"/>
                </a:lnTo>
                <a:lnTo>
                  <a:pt x="6361978" y="541549"/>
                </a:lnTo>
                <a:lnTo>
                  <a:pt x="6369646" y="494480"/>
                </a:lnTo>
                <a:lnTo>
                  <a:pt x="6372263" y="445897"/>
                </a:lnTo>
                <a:lnTo>
                  <a:pt x="6372263" y="0"/>
                </a:lnTo>
                <a:lnTo>
                  <a:pt x="0" y="0"/>
                </a:lnTo>
                <a:lnTo>
                  <a:pt x="0" y="891794"/>
                </a:lnTo>
                <a:close/>
              </a:path>
            </a:pathLst>
          </a:custGeom>
          <a:ln w="25399">
            <a:solidFill>
              <a:srgbClr val="00A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3494" y="231775"/>
            <a:ext cx="58832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Beneficio:</a:t>
            </a:r>
            <a:r>
              <a:rPr sz="2400" spc="5" dirty="0"/>
              <a:t> </a:t>
            </a:r>
            <a:r>
              <a:rPr sz="2400" spc="-5" dirty="0"/>
              <a:t>Urgencia</a:t>
            </a:r>
            <a:r>
              <a:rPr sz="2400" spc="10" dirty="0"/>
              <a:t> </a:t>
            </a:r>
            <a:r>
              <a:rPr sz="2400" dirty="0"/>
              <a:t>Integral</a:t>
            </a:r>
            <a:r>
              <a:rPr sz="2400" spc="-10" dirty="0"/>
              <a:t> </a:t>
            </a:r>
            <a:r>
              <a:rPr sz="2400" spc="-5" dirty="0"/>
              <a:t>preferencial </a:t>
            </a:r>
            <a:r>
              <a:rPr sz="2400" spc="-650" dirty="0"/>
              <a:t> </a:t>
            </a:r>
            <a:r>
              <a:rPr sz="2400" spc="-5" dirty="0"/>
              <a:t>(para</a:t>
            </a:r>
            <a:r>
              <a:rPr sz="2400" dirty="0"/>
              <a:t> </a:t>
            </a:r>
            <a:r>
              <a:rPr sz="2400" spc="-5" dirty="0"/>
              <a:t>eventos</a:t>
            </a:r>
            <a:r>
              <a:rPr sz="2400" dirty="0"/>
              <a:t> </a:t>
            </a:r>
            <a:r>
              <a:rPr sz="2400" spc="-5" dirty="0"/>
              <a:t>No</a:t>
            </a:r>
            <a:r>
              <a:rPr sz="2400" spc="-10" dirty="0"/>
              <a:t> </a:t>
            </a:r>
            <a:r>
              <a:rPr sz="2400" spc="-15" dirty="0"/>
              <a:t>Traumáticos)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1671</Words>
  <Application>Microsoft Macintosh PowerPoint</Application>
  <PresentationFormat>Presentación en pantalla (4:3)</PresentationFormat>
  <Paragraphs>272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Calibri</vt:lpstr>
      <vt:lpstr>Courier New</vt:lpstr>
      <vt:lpstr>Times New Roman</vt:lpstr>
      <vt:lpstr>Office Theme</vt:lpstr>
      <vt:lpstr>Presentación de PowerPoint</vt:lpstr>
      <vt:lpstr>Valores Convenio Accidentes 1 Agosto 2021 al 31 Julio 2022</vt:lpstr>
      <vt:lpstr>Coberturas del Convenio</vt:lpstr>
      <vt:lpstr>Beneficios</vt:lpstr>
      <vt:lpstr>Coberturas y Beneficios  otorgados al Club Manquehue</vt:lpstr>
      <vt:lpstr>Beneficios otorgados al  Club Manquehue</vt:lpstr>
      <vt:lpstr>Presentación de PowerPoint</vt:lpstr>
      <vt:lpstr>Unidad de Rescate</vt:lpstr>
      <vt:lpstr>Beneficio: Urgencia Integral preferencial  (para eventos No Traumáticos)</vt:lpstr>
      <vt:lpstr>Beneficios adicionales para todos los afiliados al Convenio</vt:lpstr>
      <vt:lpstr>A partir de Marzo 2020 ya estamos en Centro Médico Chicureo</vt:lpstr>
      <vt:lpstr>Presentación de PowerPoint</vt:lpstr>
      <vt:lpstr>Centro Médico Clínica Alemana de Chicureo</vt:lpstr>
      <vt:lpstr>VER VIDEO</vt:lpstr>
      <vt:lpstr>Clínica Alemana Sucursales y  Tomas de Muestra</vt:lpstr>
      <vt:lpstr>Clínica Alemana y  Servicio de Convenio de  Accidentes</vt:lpstr>
      <vt:lpstr>Clínica Alemana y Servicio de  Convenio de Accidentes</vt:lpstr>
      <vt:lpstr>Presentación del Servicio  de Convenio de Accidentes</vt:lpstr>
      <vt:lpstr>En nuestro portal de instituciones  online trabajamos contigo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Espinosa Sara</dc:creator>
  <cp:lastModifiedBy>Macarena Jungmann</cp:lastModifiedBy>
  <cp:revision>1</cp:revision>
  <dcterms:created xsi:type="dcterms:W3CDTF">2021-06-23T13:38:14Z</dcterms:created>
  <dcterms:modified xsi:type="dcterms:W3CDTF">2021-06-23T13:39:05Z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2021-05-19T00:00:00Z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2021-06-23T00:00:00Z</vt:filetime>
  </property>
</Properties>
</file>